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4017"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 id="2147483692" r:id="rId16"/>
  </p:sldMasterIdLst>
  <p:notesMasterIdLst>
    <p:notesMasterId r:id="rId39"/>
  </p:notesMasterIdLst>
  <p:handoutMasterIdLst>
    <p:handoutMasterId r:id="rId40"/>
  </p:handoutMasterIdLst>
  <p:sldIdLst>
    <p:sldId id="3858" r:id="rId17"/>
    <p:sldId id="495" r:id="rId18"/>
    <p:sldId id="478" r:id="rId19"/>
    <p:sldId id="3867" r:id="rId20"/>
    <p:sldId id="352" r:id="rId21"/>
    <p:sldId id="3848" r:id="rId22"/>
    <p:sldId id="3849" r:id="rId23"/>
    <p:sldId id="3853" r:id="rId24"/>
    <p:sldId id="466" r:id="rId25"/>
    <p:sldId id="474" r:id="rId26"/>
    <p:sldId id="3859" r:id="rId27"/>
    <p:sldId id="3872" r:id="rId28"/>
    <p:sldId id="3864" r:id="rId29"/>
    <p:sldId id="488" r:id="rId30"/>
    <p:sldId id="489" r:id="rId31"/>
    <p:sldId id="3865" r:id="rId32"/>
    <p:sldId id="3861" r:id="rId33"/>
    <p:sldId id="3871" r:id="rId34"/>
    <p:sldId id="485" r:id="rId35"/>
    <p:sldId id="275" r:id="rId36"/>
    <p:sldId id="486" r:id="rId37"/>
    <p:sldId id="276" r:id="rId3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413EB8-1848-43B0-A30F-EA486481D7D4}" v="68" dt="2024-02-13T22:07:59.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67" autoAdjust="0"/>
  </p:normalViewPr>
  <p:slideViewPr>
    <p:cSldViewPr snapToGrid="0">
      <p:cViewPr varScale="1">
        <p:scale>
          <a:sx n="40" d="100"/>
          <a:sy n="40" d="100"/>
        </p:scale>
        <p:origin x="192"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7.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7.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t>
        <a:bodyPr/>
        <a:lstStyle/>
        <a:p>
          <a:endParaRPr lang="en-US"/>
        </a:p>
      </dgm:t>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t>
        <a:bodyPr/>
        <a:lstStyle/>
        <a:p>
          <a:endParaRPr lang="en-US"/>
        </a:p>
      </dgm:t>
    </dgm:pt>
    <dgm:pt modelId="{7938581F-6439-4D6D-B468-D3CC9DDD9CFD}" type="pres">
      <dgm:prSet presAssocID="{CEF3B548-B039-46EC-B236-B5691DE37733}" presName="sibTrans" presStyleLbl="sibTrans2D1" presStyleIdx="0" presStyleCnt="0"/>
      <dgm:spPr/>
      <dgm:t>
        <a:bodyPr/>
        <a:lstStyle/>
        <a:p>
          <a:endParaRPr lang="en-US"/>
        </a:p>
      </dgm:t>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t>
        <a:bodyPr/>
        <a:lstStyle/>
        <a:p>
          <a:endParaRPr lang="en-US"/>
        </a:p>
      </dgm:t>
    </dgm:pt>
    <dgm:pt modelId="{C0B151B5-EE33-4A8C-9CFF-658AA0F594C6}" type="pres">
      <dgm:prSet presAssocID="{6BB47D55-4B12-4F41-BE98-EA0828C5E5EB}" presName="sibTrans" presStyleLbl="sibTrans2D1" presStyleIdx="0" presStyleCnt="0"/>
      <dgm:spPr/>
      <dgm:t>
        <a:bodyPr/>
        <a:lstStyle/>
        <a:p>
          <a:endParaRPr lang="en-US"/>
        </a:p>
      </dgm:t>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t>
        <a:bodyPr/>
        <a:lstStyle/>
        <a:p>
          <a:endParaRPr lang="en-US"/>
        </a:p>
      </dgm:t>
    </dgm:pt>
    <dgm:pt modelId="{9DA41DBB-897B-4E29-83F5-39F6BE8FB510}" type="pres">
      <dgm:prSet presAssocID="{4B14F3DA-92D8-4BDF-9ABF-361BC54A0CC1}" presName="sibTrans" presStyleLbl="sibTrans2D1" presStyleIdx="0" presStyleCnt="0"/>
      <dgm:spPr/>
      <dgm:t>
        <a:bodyPr/>
        <a:lstStyle/>
        <a:p>
          <a:endParaRPr lang="en-US"/>
        </a:p>
      </dgm:t>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t>
        <a:bodyPr/>
        <a:lstStyle/>
        <a:p>
          <a:endParaRPr lang="en-US"/>
        </a:p>
      </dgm:t>
    </dgm:pt>
  </dgm:ptLst>
  <dgm:cxnLst>
    <dgm:cxn modelId="{D2A0105A-033A-4D72-ADA2-3B675DE50621}" type="presOf" srcId="{4B14F3DA-92D8-4BDF-9ABF-361BC54A0CC1}" destId="{9DA41DBB-897B-4E29-83F5-39F6BE8FB510}"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77397C-4F1D-4DFA-A655-15891B2AA0CF}" srcId="{7B959FEB-EE4D-4FCA-8F5F-F7850B4F13F3}" destId="{D26B309E-AEAB-4268-A2E4-0EC0C4C2A476}" srcOrd="0" destOrd="0" parTransId="{97CCCD55-4DC9-4475-8AC4-2ACB6C39794C}" sibTransId="{CEF3B548-B039-46EC-B236-B5691DE37733}"/>
    <dgm:cxn modelId="{5933B680-509C-4A2D-9435-CF96ED3FCDE9}" type="presOf" srcId="{CEF3B548-B039-46EC-B236-B5691DE37733}" destId="{7938581F-6439-4D6D-B468-D3CC9DDD9CFD}" srcOrd="0" destOrd="0" presId="urn:microsoft.com/office/officeart/2018/2/layout/IconCircleList"/>
    <dgm:cxn modelId="{5E8D8A0C-CE97-48CD-9093-930BE12735AD}" type="presOf" srcId="{6BB47D55-4B12-4F41-BE98-EA0828C5E5EB}" destId="{C0B151B5-EE33-4A8C-9CFF-658AA0F594C6}" srcOrd="0" destOrd="0" presId="urn:microsoft.com/office/officeart/2018/2/layout/IconCircleList"/>
    <dgm:cxn modelId="{99F22B7F-F645-45AC-AABF-592DD8AC9BAB}" type="presOf" srcId="{7B959FEB-EE4D-4FCA-8F5F-F7850B4F13F3}" destId="{70A8527B-39AD-4836-9172-1A0BA6FA94B3}"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9AE8A807-7A2A-49C8-AB77-668E607F6CE0}" srcId="{7B959FEB-EE4D-4FCA-8F5F-F7850B4F13F3}" destId="{7DD6C1CE-29D5-40DC-B711-360B65CAE77D}" srcOrd="1" destOrd="0" parTransId="{3C10534F-68C2-48BE-9461-1FDF821FC644}" sibTransId="{6BB47D55-4B12-4F41-BE98-EA0828C5E5EB}"/>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t>
        <a:bodyPr/>
        <a:lstStyle/>
        <a:p>
          <a:endParaRPr lang="en-US"/>
        </a:p>
      </dgm:t>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t>
        <a:bodyPr/>
        <a:lstStyle/>
        <a:p>
          <a:endParaRPr lang="en-US"/>
        </a:p>
      </dgm:t>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t>
        <a:bodyPr/>
        <a:lstStyle/>
        <a:p>
          <a:endParaRPr lang="en-US"/>
        </a:p>
      </dgm:t>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t>
        <a:bodyPr/>
        <a:lstStyle/>
        <a:p>
          <a:endParaRPr lang="en-US"/>
        </a:p>
      </dgm:t>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t>
        <a:bodyPr/>
        <a:lstStyle/>
        <a:p>
          <a:endParaRPr lang="en-US"/>
        </a:p>
      </dgm:t>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t>
        <a:bodyPr/>
        <a:lstStyle/>
        <a:p>
          <a:endParaRPr lang="en-US"/>
        </a:p>
      </dgm:t>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F5854797-1E85-48C8-B7B5-D0481EF3BE54}" srcId="{E432792C-4683-460B-8C2C-E3684166E464}" destId="{A9FE6BEA-BBFC-4D82-BFF8-16CA57ADEB27}" srcOrd="1" destOrd="0" parTransId="{3D7774BA-4780-49A7-BFAD-BD025F952648}" sibTransId="{0524CFC9-0D50-4F79-8898-EE592AD3289A}"/>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85C5BE70-23F4-4577-90B6-102FA0E03392}" type="presOf" srcId="{E6BC8EA5-EB83-422B-B458-DFB17713B422}" destId="{5A4A04A5-4D00-4442-97C2-694047FE6AAC}" srcOrd="0" destOrd="0" presId="urn:microsoft.com/office/officeart/2008/layout/VerticalCurvedList"/>
    <dgm:cxn modelId="{D5F21B4D-D4C8-474D-9D58-154ADD817668}" type="presOf" srcId="{60B14AE1-BE8B-48F5-B9E4-627E3E3910A2}" destId="{E536B88F-8FC2-4CA7-958C-821C131E4CDF}" srcOrd="0" destOrd="0" presId="urn:microsoft.com/office/officeart/2008/layout/VerticalCurvedList"/>
    <dgm:cxn modelId="{B76E3621-0090-411E-A61A-31D717923D34}" type="presOf" srcId="{3BC74C00-D5AA-4C59-BBD7-8DB4C360FB0A}" destId="{620A8DB8-0569-4BF8-8AB9-63BF087919CF}"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B547E197-3BAF-4F88-8DF3-8B3042EACD5D}" type="presOf" srcId="{A9FE6BEA-BBFC-4D82-BFF8-16CA57ADEB27}" destId="{975311A0-1439-46E2-8E1D-CB01AD834F95}" srcOrd="0" destOrd="0" presId="urn:microsoft.com/office/officeart/2008/layout/VerticalCurvedList"/>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25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dgm:t>
        <a:bodyPr/>
        <a:lstStyle/>
        <a:p>
          <a:r>
            <a:rPr lang="en-US" sz="1600" b="1">
              <a:solidFill>
                <a:schemeClr val="tx1"/>
              </a:solidFill>
            </a:rPr>
            <a:t>Step 1                             </a:t>
          </a:r>
          <a:r>
            <a:rPr lang="en-US" sz="1400"/>
            <a:t>Review </a:t>
          </a:r>
          <a:r>
            <a:rPr lang="en-US" sz="1400" b="0">
              <a:solidFill>
                <a:schemeClr val="tx1"/>
              </a:solidFill>
            </a:rPr>
            <a:t>and Update </a:t>
          </a:r>
          <a:r>
            <a:rPr lang="en-US" sz="1400"/>
            <a:t>Strategic Plan</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a:t>
          </a:r>
        </a:p>
        <a:p>
          <a:pPr rtl="0">
            <a:lnSpc>
              <a:spcPct val="90000"/>
            </a:lnSpc>
            <a:spcAft>
              <a:spcPct val="35000"/>
            </a:spcAft>
          </a:pPr>
          <a:r>
            <a:rPr lang="en-US" sz="1200">
              <a:solidFill>
                <a:srgbClr val="FF0000"/>
              </a:solidFill>
            </a:rPr>
            <a:t>January 17 – </a:t>
          </a:r>
          <a:r>
            <a:rPr lang="en-US" sz="1200">
              <a:solidFill>
                <a:srgbClr val="FF0000"/>
              </a:solidFill>
              <a:latin typeface="Calibri"/>
            </a:rPr>
            <a:t>early February</a:t>
          </a:r>
        </a:p>
        <a:p>
          <a:pPr>
            <a:lnSpc>
              <a:spcPct val="90000"/>
            </a:lnSpc>
            <a:spcAft>
              <a:spcPct val="35000"/>
            </a:spcAft>
          </a:pPr>
          <a:r>
            <a:rPr lang="en-US" sz="1200">
              <a:solidFill>
                <a:srgbClr val="FF0000"/>
              </a:solidFill>
              <a:latin typeface="Calibri"/>
            </a:rPr>
            <a:t>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dgm:spPr/>
      <dgm:t>
        <a:bodyPr/>
        <a:lstStyle/>
        <a:p>
          <a:endParaRPr lang="en-US"/>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t>
        <a:bodyPr/>
        <a:lstStyle/>
        <a:p>
          <a:endParaRPr lang="en-US"/>
        </a:p>
      </dgm:t>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dgm:presLayoutVars>
          <dgm:chMax val="0"/>
          <dgm:chPref val="0"/>
          <dgm:bulletEnabled val="1"/>
        </dgm:presLayoutVars>
      </dgm:prSet>
      <dgm:spPr/>
      <dgm:t>
        <a:bodyPr/>
        <a:lstStyle/>
        <a:p>
          <a:endParaRPr lang="en-US"/>
        </a:p>
      </dgm:t>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dgm:presLayoutVars>
          <dgm:chMax val="0"/>
          <dgm:chPref val="0"/>
          <dgm:bulletEnabled val="1"/>
        </dgm:presLayoutVars>
      </dgm:prSet>
      <dgm:spPr/>
      <dgm:t>
        <a:bodyPr/>
        <a:lstStyle/>
        <a:p>
          <a:endParaRPr lang="en-US"/>
        </a:p>
      </dgm:t>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11499" custScaleY="112816" custLinFactNeighborX="5129" custLinFactNeighborY="7614">
        <dgm:presLayoutVars>
          <dgm:chMax val="0"/>
          <dgm:chPref val="0"/>
          <dgm:bulletEnabled val="1"/>
        </dgm:presLayoutVars>
      </dgm:prSet>
      <dgm:spPr/>
      <dgm:t>
        <a:bodyPr/>
        <a:lstStyle/>
        <a:p>
          <a:endParaRPr lang="en-US"/>
        </a:p>
      </dgm:t>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dgm:presLayoutVars>
          <dgm:chMax val="0"/>
          <dgm:chPref val="0"/>
          <dgm:bulletEnabled val="1"/>
        </dgm:presLayoutVars>
      </dgm:prSet>
      <dgm:spPr/>
      <dgm:t>
        <a:bodyPr/>
        <a:lstStyle/>
        <a:p>
          <a:endParaRPr lang="en-US"/>
        </a:p>
      </dgm:t>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13967" custLinFactNeighborX="7821" custLinFactNeighborY="-4179">
        <dgm:presLayoutVars>
          <dgm:chMax val="0"/>
          <dgm:chPref val="0"/>
          <dgm:bulletEnabled val="1"/>
        </dgm:presLayoutVars>
      </dgm:prSet>
      <dgm:spPr/>
      <dgm:t>
        <a:bodyPr/>
        <a:lstStyle/>
        <a:p>
          <a:endParaRPr lang="en-US"/>
        </a:p>
      </dgm:t>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28" custLinFactNeighborY="-5710">
        <dgm:presLayoutVars>
          <dgm:chMax val="0"/>
          <dgm:chPref val="0"/>
          <dgm:bulletEnabled val="1"/>
        </dgm:presLayoutVars>
      </dgm:prSet>
      <dgm:spPr/>
      <dgm:t>
        <a:bodyPr/>
        <a:lstStyle/>
        <a:p>
          <a:endParaRPr lang="en-US"/>
        </a:p>
      </dgm:t>
    </dgm:pt>
  </dgm:ptLst>
  <dgm:cxnLst>
    <dgm:cxn modelId="{66F41692-1357-4751-855C-F86130F69799}" type="presOf" srcId="{CBFAD42E-BC13-4677-A698-C8417C853277}" destId="{E8B40589-00D1-4838-8AD8-123CD845CC3A}" srcOrd="0" destOrd="0" presId="urn:microsoft.com/office/officeart/2009/3/layout/StepUpProcess"/>
    <dgm:cxn modelId="{18570773-4CDF-4C71-8E3E-1C3008BB213E}" srcId="{7622D11C-167D-442A-B670-C2D9056104A8}" destId="{21558AD2-F25A-4064-8C41-8BABC31C233B}" srcOrd="6" destOrd="0" parTransId="{E80B1696-2BA6-4E24-B4E5-695AF1A5F70E}" sibTransId="{81C21B7B-EDC2-410D-955E-9B1B40652905}"/>
    <dgm:cxn modelId="{98CE18C5-F332-4CCC-8953-53AED8DEF88B}" type="presOf" srcId="{C8D17AA3-A208-483B-8C96-381C095C31D7}" destId="{206A2E6F-C869-44E6-99A4-DF2204F37ADC}"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85C7FFCE-9954-46A8-B2FC-659A90715629}" srcId="{7622D11C-167D-442A-B670-C2D9056104A8}" destId="{F8924C73-4D86-4725-8FB1-57E56105EE84}" srcOrd="0" destOrd="0" parTransId="{1B894931-2724-420C-8A61-7C1E70BABCF8}" sibTransId="{F73DC8A2-0FB7-4E4A-BE47-3082F4A8C365}"/>
    <dgm:cxn modelId="{6A345170-34F9-4D71-8B6E-678F979FD037}" srcId="{7622D11C-167D-442A-B670-C2D9056104A8}" destId="{C8D17AA3-A208-483B-8C96-381C095C31D7}" srcOrd="4" destOrd="0" parTransId="{3B997098-82AB-4C74-8419-5363C0AB47F2}" sibTransId="{A93F8B36-2852-4C1B-84AF-7AD526917B0A}"/>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30D3722B-C493-4CAF-A512-A778465F5D27}" srcId="{7622D11C-167D-442A-B670-C2D9056104A8}" destId="{CC1B2A00-68A2-416B-8F3C-D16E0AA80116}" srcOrd="2" destOrd="0" parTransId="{E1AC98EC-CA43-46FF-BBD5-6CA3998B2768}" sibTransId="{E0AF48FA-BB2A-4769-9C7A-86CFCDC01851}"/>
    <dgm:cxn modelId="{5807ED4F-AD2F-4A0C-923E-4718945AB630}" srcId="{7622D11C-167D-442A-B670-C2D9056104A8}" destId="{6C3A5691-9935-4850-A7F8-C5616876CEF5}" srcOrd="5" destOrd="0" parTransId="{514B3F9E-6E52-4BB9-8D2A-A86237788CB3}" sibTransId="{546C7B9D-8902-484B-93BB-F909DF1C9C2A}"/>
    <dgm:cxn modelId="{C1000B73-EF4C-4FC5-8AD1-35877C8A438C}" type="presOf" srcId="{6C3A5691-9935-4850-A7F8-C5616876CEF5}" destId="{4815C9C2-7172-49B5-AAA4-580ECA3DFE29}" srcOrd="0" destOrd="0" presId="urn:microsoft.com/office/officeart/2009/3/layout/StepUpProcess"/>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r>
            <a:rPr lang="en-US"/>
            <a:t>Are our school’s priorities (from your strategic plan) reflected in this budget?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r>
            <a:rPr lang="en-US"/>
            <a:t>Are new positions and/or resources included in the budget to address our major priorities? </a:t>
          </a: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r>
            <a:rPr lang="en-US"/>
            <a:t>Do we know (as a team) the plan to support implementation of these priorities beyond the budget (ex. What strategies will be implemented)? </a:t>
          </a:r>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r>
            <a:rPr lang="en-US"/>
            <a:t>What tradeoffs are being made in order to support these priorities?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r>
            <a:rPr lang="en-US"/>
            <a:t> How are district and cluster priorities reflected in our budget? </a:t>
          </a:r>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r>
            <a:rPr lang="en-US"/>
            <a:t>Cluster priorities- what staff, materials, etc. are dedicated to supporting our cluster’s priorities? </a:t>
          </a:r>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r>
            <a:rPr lang="en-US"/>
            <a:t>Signature programs- what staff, materials, etc. are dedicated to supporting our signature program? </a:t>
          </a:r>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a:t>Are there positions our school will share with another school, i.e.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t>
        <a:bodyPr/>
        <a:lstStyle/>
        <a:p>
          <a:endParaRPr lang="en-US"/>
        </a:p>
      </dgm:t>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t>
        <a:bodyPr/>
        <a:lstStyle/>
        <a:p>
          <a:endParaRPr lang="en-US"/>
        </a:p>
      </dgm:t>
    </dgm:pt>
    <dgm:pt modelId="{61934C76-2C4B-46C5-BE43-78B0EA8D3112}" type="pres">
      <dgm:prSet presAssocID="{0C1D2607-0AA8-4703-8CD9-C80627D357E8}" presName="descendantText" presStyleLbl="alignAccFollowNode1" presStyleIdx="0" presStyleCnt="2">
        <dgm:presLayoutVars>
          <dgm:bulletEnabled val="1"/>
        </dgm:presLayoutVars>
      </dgm:prSet>
      <dgm:spPr/>
      <dgm:t>
        <a:bodyPr/>
        <a:lstStyle/>
        <a:p>
          <a:endParaRPr lang="en-US"/>
        </a:p>
      </dgm:t>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t>
        <a:bodyPr/>
        <a:lstStyle/>
        <a:p>
          <a:endParaRPr lang="en-US"/>
        </a:p>
      </dgm:t>
    </dgm:pt>
    <dgm:pt modelId="{E6557417-85CE-4B88-A441-E47900AFA690}" type="pres">
      <dgm:prSet presAssocID="{D40980B6-DEEE-4B68-87E7-D1EE1EC6B38E}" presName="descendantText" presStyleLbl="alignAccFollowNode1" presStyleIdx="1" presStyleCnt="2">
        <dgm:presLayoutVars>
          <dgm:bulletEnabled val="1"/>
        </dgm:presLayoutVars>
      </dgm:prSet>
      <dgm:spPr/>
      <dgm:t>
        <a:bodyPr/>
        <a:lstStyle/>
        <a:p>
          <a:endParaRPr lang="en-US"/>
        </a:p>
      </dgm:t>
    </dgm:pt>
  </dgm:ptLst>
  <dgm:cxnLst>
    <dgm:cxn modelId="{19ABE592-C80C-4B8E-9FDE-372F069984BF}" type="presOf" srcId="{0C1D2607-0AA8-4703-8CD9-C80627D357E8}" destId="{F36A9E33-9AA5-4D82-8807-9474CFA8E235}" srcOrd="0" destOrd="0" presId="urn:microsoft.com/office/officeart/2005/8/layout/vList5"/>
    <dgm:cxn modelId="{7F6E6B3F-F13F-4A15-8A68-DC02534B5B14}" type="presOf" srcId="{22226005-596F-4B03-979B-7869B71C61B3}" destId="{6419D40A-FD47-4505-B62A-5719141083E7}" srcOrd="0" destOrd="0" presId="urn:microsoft.com/office/officeart/2005/8/layout/vList5"/>
    <dgm:cxn modelId="{0D88AC52-513C-43C9-A527-3AAC3D1A0573}" type="presOf" srcId="{557A3FCC-C683-49B1-93B0-7E5147E5232C}" destId="{E6557417-85CE-4B88-A441-E47900AFA690}" srcOrd="0" destOrd="1" presId="urn:microsoft.com/office/officeart/2005/8/layout/vList5"/>
    <dgm:cxn modelId="{6F141050-F8C3-4288-B996-84526940C750}" srcId="{0C1D2607-0AA8-4703-8CD9-C80627D357E8}" destId="{712A05D9-A668-45B1-A2FF-2BA2784E196D}" srcOrd="1" destOrd="0" parTransId="{EC34BEB3-7DF2-4824-A969-4177AA2A62B5}" sibTransId="{444EA1F5-1681-4A13-AD3E-D15B07F8022D}"/>
    <dgm:cxn modelId="{3D29DD89-FDCA-4EB1-A999-B45CCEFF8D1E}" srcId="{D40980B6-DEEE-4B68-87E7-D1EE1EC6B38E}" destId="{10EBA281-E8EE-4BE4-A124-00A2934956A6}" srcOrd="0" destOrd="0" parTransId="{76D3EFF9-2BFC-4975-99CF-7877BF11C24B}" sibTransId="{50E273AA-9C61-40F3-8560-7444AF1D5007}"/>
    <dgm:cxn modelId="{40AA4A81-B2E5-4536-BCA3-CED1CD219318}" type="presOf" srcId="{D40980B6-DEEE-4B68-87E7-D1EE1EC6B38E}" destId="{AE6AC6E9-DCD0-47EF-8FC4-1B71D18EDC0B}" srcOrd="0" destOrd="0" presId="urn:microsoft.com/office/officeart/2005/8/layout/vList5"/>
    <dgm:cxn modelId="{C193A53B-0E6E-4D39-A176-D84E8A563F4F}" type="presOf" srcId="{712A05D9-A668-45B1-A2FF-2BA2784E196D}" destId="{61934C76-2C4B-46C5-BE43-78B0EA8D3112}" srcOrd="0" destOrd="1" presId="urn:microsoft.com/office/officeart/2005/8/layout/vList5"/>
    <dgm:cxn modelId="{FCEB6BC1-E41D-49FA-99CA-D7CF730FE893}" type="presOf" srcId="{8B281087-B8BE-4922-B508-83353746C578}" destId="{E6557417-85CE-4B88-A441-E47900AFA690}" srcOrd="0" destOrd="2"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5F2D9B0E-AEAF-4786-8717-C586DD777B39}" type="presOf" srcId="{45BA79BF-FC7A-4998-BB53-EF2C916DFAF9}" destId="{61934C76-2C4B-46C5-BE43-78B0EA8D3112}" srcOrd="0" destOrd="2"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D9D8CF70-B277-4673-AE5B-8166513062E7}" srcId="{0C1D2607-0AA8-4703-8CD9-C80627D357E8}" destId="{F3B6E757-8A37-4F10-8C34-BFAD7F7A8A5B}" srcOrd="0" destOrd="0" parTransId="{08A30D75-7FDA-4406-AB12-3B70A4529EA9}" sibTransId="{2A2A327A-BE5D-4BB6-95CA-4B1FCB579DD3}"/>
    <dgm:cxn modelId="{61020A5A-39D4-437B-B684-250B0B2B9325}" type="presOf" srcId="{10EBA281-E8EE-4BE4-A124-00A2934956A6}" destId="{E6557417-85CE-4B88-A441-E47900AFA690}" srcOrd="0" destOrd="0"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B257B6BA-9F28-4216-B9A2-F61C0D127B54}" srcId="{0C1D2607-0AA8-4703-8CD9-C80627D357E8}" destId="{45BA79BF-FC7A-4998-BB53-EF2C916DFAF9}" srcOrd="2" destOrd="0" parTransId="{140BECAA-D98C-4C69-A3C2-7BBCC78D25BB}" sibTransId="{7487026C-178B-4E34-B0D9-6BDF4AE2793A}"/>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lvl="0" algn="l" defTabSz="1333500">
            <a:lnSpc>
              <a:spcPct val="90000"/>
            </a:lnSpc>
            <a:spcBef>
              <a:spcPct val="0"/>
            </a:spcBef>
            <a:spcAft>
              <a:spcPct val="35000"/>
            </a:spcAft>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lvl="0" algn="l" defTabSz="1333500">
            <a:lnSpc>
              <a:spcPct val="90000"/>
            </a:lnSpc>
            <a:spcBef>
              <a:spcPct val="0"/>
            </a:spcBef>
            <a:spcAft>
              <a:spcPct val="35000"/>
            </a:spcAft>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lvl="0" algn="l" defTabSz="1333500">
            <a:lnSpc>
              <a:spcPct val="90000"/>
            </a:lnSpc>
            <a:spcBef>
              <a:spcPct val="0"/>
            </a:spcBef>
            <a:spcAft>
              <a:spcPct val="35000"/>
            </a:spcAft>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55178" y="1901020"/>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27848" y="228026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a:solidFill>
                <a:schemeClr val="tx1"/>
              </a:solidFill>
            </a:rPr>
            <a:t>Step 1                             </a:t>
          </a:r>
          <a:r>
            <a:rPr lang="en-US" sz="1400" kern="1200"/>
            <a:t>Review </a:t>
          </a:r>
          <a:r>
            <a:rPr lang="en-US" sz="1400" b="0" kern="1200">
              <a:solidFill>
                <a:schemeClr val="tx1"/>
              </a:solidFill>
            </a:rPr>
            <a:t>and Update </a:t>
          </a:r>
          <a:r>
            <a:rPr lang="en-US" sz="1400" kern="1200"/>
            <a:t>Strategic Plan</a:t>
          </a:r>
        </a:p>
      </dsp:txBody>
      <dsp:txXfrm>
        <a:off x="127848" y="2280262"/>
        <a:ext cx="1145914" cy="1004461"/>
      </dsp:txXfrm>
    </dsp:sp>
    <dsp:sp modelId="{BF36F651-9306-4FAE-98A3-35BD65F0CE8C}">
      <dsp:nvSpPr>
        <dsp:cNvPr id="0" name=""/>
        <dsp:cNvSpPr/>
      </dsp:nvSpPr>
      <dsp:spPr>
        <a:xfrm>
          <a:off x="1057552" y="1807575"/>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658001" y="1553890"/>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530671" y="193313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25 Budget</a:t>
          </a:r>
        </a:p>
        <a:p>
          <a:pPr lvl="0" algn="l" defTabSz="711200">
            <a:lnSpc>
              <a:spcPct val="90000"/>
            </a:lnSpc>
            <a:spcBef>
              <a:spcPct val="0"/>
            </a:spcBef>
            <a:spcAft>
              <a:spcPct val="35000"/>
            </a:spcAft>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530671" y="1933132"/>
        <a:ext cx="1145914" cy="1004461"/>
      </dsp:txXfrm>
    </dsp:sp>
    <dsp:sp modelId="{CF777F59-7D55-4DCB-9264-A6427EA7C9F7}">
      <dsp:nvSpPr>
        <dsp:cNvPr id="0" name=""/>
        <dsp:cNvSpPr/>
      </dsp:nvSpPr>
      <dsp:spPr>
        <a:xfrm>
          <a:off x="2460375" y="1460445"/>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060825" y="1206760"/>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933494" y="158600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a:solidFill>
                <a:schemeClr val="tx1"/>
              </a:solidFill>
            </a:rPr>
            <a:t>Step 3              </a:t>
          </a:r>
          <a:r>
            <a:rPr lang="en-US" sz="1400" kern="1200"/>
            <a:t>GO Team Initial Budget Session</a:t>
          </a:r>
        </a:p>
        <a:p>
          <a:pPr lvl="0" algn="l" defTabSz="711200" rtl="0">
            <a:lnSpc>
              <a:spcPct val="90000"/>
            </a:lnSpc>
            <a:spcBef>
              <a:spcPct val="0"/>
            </a:spcBef>
            <a:spcAft>
              <a:spcPct val="35000"/>
            </a:spcAft>
          </a:pPr>
          <a:r>
            <a:rPr lang="en-US" sz="1200" kern="1200">
              <a:solidFill>
                <a:srgbClr val="FF0000"/>
              </a:solidFill>
            </a:rPr>
            <a:t>January 17 – </a:t>
          </a:r>
          <a:r>
            <a:rPr lang="en-US" sz="1200" kern="1200">
              <a:solidFill>
                <a:srgbClr val="FF0000"/>
              </a:solidFill>
              <a:latin typeface="Calibri"/>
            </a:rPr>
            <a:t>early February</a:t>
          </a:r>
        </a:p>
        <a:p>
          <a:pPr lvl="0" algn="l" defTabSz="711200">
            <a:lnSpc>
              <a:spcPct val="90000"/>
            </a:lnSpc>
            <a:spcBef>
              <a:spcPct val="0"/>
            </a:spcBef>
            <a:spcAft>
              <a:spcPct val="35000"/>
            </a:spcAft>
          </a:pPr>
          <a:r>
            <a:rPr lang="en-US" sz="1200" kern="1200">
              <a:solidFill>
                <a:srgbClr val="FF0000"/>
              </a:solidFill>
              <a:latin typeface="Calibri"/>
            </a:rPr>
            <a:t> </a:t>
          </a:r>
          <a:endParaRPr lang="en-US" sz="1200" kern="1200"/>
        </a:p>
      </dsp:txBody>
      <dsp:txXfrm>
        <a:off x="2933494" y="1586002"/>
        <a:ext cx="1145914" cy="1004461"/>
      </dsp:txXfrm>
    </dsp:sp>
    <dsp:sp modelId="{0B6A4153-48F2-495A-8F36-EF367C3A1F65}">
      <dsp:nvSpPr>
        <dsp:cNvPr id="0" name=""/>
        <dsp:cNvSpPr/>
      </dsp:nvSpPr>
      <dsp:spPr>
        <a:xfrm>
          <a:off x="3863199" y="1113315"/>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463648" y="795265"/>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329207" y="1186620"/>
          <a:ext cx="1277683" cy="113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a:solidFill>
                <a:schemeClr val="tx1"/>
              </a:solidFill>
            </a:rPr>
            <a:t>Step 4         </a:t>
          </a:r>
          <a:r>
            <a:rPr lang="en-US" sz="1400" kern="1200"/>
            <a:t> Principals: Associate Supt. Discussions and Review</a:t>
          </a:r>
        </a:p>
        <a:p>
          <a:pPr lvl="0" algn="l" defTabSz="711200">
            <a:lnSpc>
              <a:spcPct val="90000"/>
            </a:lnSpc>
            <a:spcBef>
              <a:spcPct val="0"/>
            </a:spcBef>
            <a:spcAft>
              <a:spcPct val="35000"/>
            </a:spcAft>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4329207" y="1186620"/>
        <a:ext cx="1277683" cy="1133193"/>
      </dsp:txXfrm>
    </dsp:sp>
    <dsp:sp modelId="{14D6D005-BE49-4BAB-95C3-4B8C975E012F}">
      <dsp:nvSpPr>
        <dsp:cNvPr id="0" name=""/>
        <dsp:cNvSpPr/>
      </dsp:nvSpPr>
      <dsp:spPr>
        <a:xfrm>
          <a:off x="5266022" y="701819"/>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5866471" y="448135"/>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5739141" y="827376"/>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a:lnSpc>
              <a:spcPct val="90000"/>
            </a:lnSpc>
            <a:spcBef>
              <a:spcPct val="0"/>
            </a:spcBef>
            <a:spcAft>
              <a:spcPct val="35000"/>
            </a:spcAft>
          </a:pPr>
          <a:endParaRPr lang="en-US" sz="4700" kern="1200"/>
        </a:p>
      </dsp:txBody>
      <dsp:txXfrm>
        <a:off x="5739141" y="827376"/>
        <a:ext cx="1145914" cy="1004461"/>
      </dsp:txXfrm>
    </dsp:sp>
    <dsp:sp modelId="{83CE1626-AB3F-41DF-AF17-CD304E816755}">
      <dsp:nvSpPr>
        <dsp:cNvPr id="0" name=""/>
        <dsp:cNvSpPr/>
      </dsp:nvSpPr>
      <dsp:spPr>
        <a:xfrm>
          <a:off x="6668845" y="354689"/>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269294" y="101005"/>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151561" y="438270"/>
          <a:ext cx="130596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lvl="0" algn="l" defTabSz="711200">
            <a:lnSpc>
              <a:spcPct val="90000"/>
            </a:lnSpc>
            <a:spcBef>
              <a:spcPct val="0"/>
            </a:spcBef>
            <a:spcAft>
              <a:spcPct val="35000"/>
            </a:spcAft>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7151561" y="438270"/>
        <a:ext cx="1305964" cy="1004461"/>
      </dsp:txXfrm>
    </dsp:sp>
    <dsp:sp modelId="{8A8BDF46-5CD7-4385-AD19-1595B30DFB05}">
      <dsp:nvSpPr>
        <dsp:cNvPr id="0" name=""/>
        <dsp:cNvSpPr/>
      </dsp:nvSpPr>
      <dsp:spPr>
        <a:xfrm>
          <a:off x="8071668" y="7559"/>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8672117" y="-246124"/>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8545108" y="7576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a:solidFill>
                <a:schemeClr val="tx1"/>
              </a:solidFill>
            </a:rPr>
            <a:t>Step 7      </a:t>
          </a:r>
          <a:r>
            <a:rPr lang="en-US" sz="1400" kern="1200"/>
            <a:t>GO Team Final Budget Approval Meeting</a:t>
          </a:r>
        </a:p>
        <a:p>
          <a:pPr lvl="0" algn="l" defTabSz="711200">
            <a:lnSpc>
              <a:spcPct val="90000"/>
            </a:lnSpc>
            <a:spcBef>
              <a:spcPct val="0"/>
            </a:spcBef>
            <a:spcAft>
              <a:spcPct val="35000"/>
            </a:spcAft>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a:t>
          </a:r>
          <a:endParaRPr lang="en-US" sz="1200" b="1" kern="1200">
            <a:solidFill>
              <a:srgbClr val="FF0000"/>
            </a:solidFill>
          </a:endParaRPr>
        </a:p>
      </dsp:txBody>
      <dsp:txXfrm>
        <a:off x="8545108" y="75762"/>
        <a:ext cx="1145914" cy="1004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Are new positions and/or resources included in the budget to address our major priorities? </a:t>
          </a:r>
        </a:p>
        <a:p>
          <a:pPr marL="171450" lvl="1" indent="-171450" algn="l" defTabSz="711200">
            <a:lnSpc>
              <a:spcPct val="90000"/>
            </a:lnSpc>
            <a:spcBef>
              <a:spcPct val="0"/>
            </a:spcBef>
            <a:spcAft>
              <a:spcPct val="15000"/>
            </a:spcAft>
            <a:buChar char="••"/>
          </a:pPr>
          <a:r>
            <a:rPr lang="en-US" sz="1600" kern="1200"/>
            <a:t>Do we know (as a team) the plan to support implementation of these priorities beyond the budget (ex. What strategies will be implemented)? </a:t>
          </a:r>
        </a:p>
        <a:p>
          <a:pPr marL="171450" lvl="1" indent="-171450" algn="l" defTabSz="711200">
            <a:lnSpc>
              <a:spcPct val="90000"/>
            </a:lnSpc>
            <a:spcBef>
              <a:spcPct val="0"/>
            </a:spcBef>
            <a:spcAft>
              <a:spcPct val="15000"/>
            </a:spcAft>
            <a:buChar char="••"/>
          </a:pPr>
          <a:r>
            <a:rPr lang="en-US" sz="1600" kern="1200"/>
            <a:t>What tradeoffs are being made in order to support these priorities?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a:t>Are our school’s priorities (from your strategic plan) reflected in this budget? </a:t>
          </a:r>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Cluster priorities- what staff, materials, etc. are dedicated to supporting our cluster’s priorities? </a:t>
          </a:r>
        </a:p>
        <a:p>
          <a:pPr marL="171450" lvl="1" indent="-171450" algn="l" defTabSz="711200">
            <a:lnSpc>
              <a:spcPct val="90000"/>
            </a:lnSpc>
            <a:spcBef>
              <a:spcPct val="0"/>
            </a:spcBef>
            <a:spcAft>
              <a:spcPct val="15000"/>
            </a:spcAft>
            <a:buChar char="••"/>
          </a:pPr>
          <a:r>
            <a:rPr lang="en-US" sz="1600" kern="1200"/>
            <a:t>Signature programs- what staff, materials, etc. are dedicated to supporting our signature program? </a:t>
          </a:r>
        </a:p>
        <a:p>
          <a:pPr marL="171450" lvl="1" indent="-171450" algn="l" defTabSz="711200">
            <a:lnSpc>
              <a:spcPct val="90000"/>
            </a:lnSpc>
            <a:spcBef>
              <a:spcPct val="0"/>
            </a:spcBef>
            <a:spcAft>
              <a:spcPct val="15000"/>
            </a:spcAft>
            <a:buChar char="••"/>
          </a:pPr>
          <a:r>
            <a:rPr lang="en-US" sz="1600" kern="1200"/>
            <a:t>Are there positions our school will share with another school, i.e.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a:t> How are district and cluster priorities reflected in our budget? </a:t>
          </a:r>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2/28/2024</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2/28/2024</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79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 am passing out the definitions for these funding categories. You will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1396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i="1"/>
              <a:t>Explain the pie chart and allocations</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720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080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221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1" name="Google Shape;10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507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8" name="Google Shape;10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5281">
              <a:defRPr/>
            </a:pPr>
            <a:fld id="{E68C0340-8E58-49E5-8290-EC4D182FC554}" type="slidenum">
              <a:rPr lang="en-US">
                <a:solidFill>
                  <a:prstClr val="black"/>
                </a:solidFill>
                <a:latin typeface="Calibri" panose="020F0502020204030204"/>
              </a:rPr>
              <a:pPr defTabSz="925281">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27670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r>
              <a:rPr lang="en-US"/>
              <a:t>Looking for general consensus prior to Staffing Conferences</a:t>
            </a: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03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pPr defTabSz="923710">
              <a:defRPr/>
            </a:pPr>
            <a:r>
              <a:rPr lang="en-US"/>
              <a:t>Review the priorities that the GO Team has developed and the rationale for these priorities. Feel free to copy this slide if you have more than 3 priorities to account for.</a:t>
            </a:r>
          </a:p>
          <a:p>
            <a:pPr defTabSz="92371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pPr defTabSz="92371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defTabSz="456468">
              <a:defRPr/>
            </a:pPr>
            <a:fld id="{06FECA5B-CB69-434F-96AB-1E7E18E86F8F}" type="slidenum">
              <a:rPr lang="en-US">
                <a:solidFill>
                  <a:prstClr val="black"/>
                </a:solidFill>
                <a:latin typeface="Calibri"/>
              </a:rPr>
              <a:pPr defTabSz="456468">
                <a:defRPr/>
              </a:pPr>
              <a:t>8</a:t>
            </a:fld>
            <a:endParaRPr lang="en-US">
              <a:solidFill>
                <a:prstClr val="black"/>
              </a:solidFill>
              <a:latin typeface="Calibri"/>
            </a:endParaRPr>
          </a:p>
        </p:txBody>
      </p:sp>
    </p:spTree>
    <p:extLst>
      <p:ext uri="{BB962C8B-B14F-4D97-AF65-F5344CB8AC3E}">
        <p14:creationId xmlns:p14="http://schemas.microsoft.com/office/powerpoint/2010/main" val="1671561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85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32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4804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9A607-B373-8549-0EAB-063933E94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0A007-2348-926F-051B-5BEEBAF09B0B}"/>
              </a:ext>
            </a:extLst>
          </p:cNvPr>
          <p:cNvSpPr>
            <a:spLocks noGrp="1" noRot="1" noChangeAspect="1"/>
          </p:cNvSpPr>
          <p:nvPr>
            <p:ph type="sldImg"/>
          </p:nvPr>
        </p:nvSpPr>
        <p:spPr>
          <a:xfrm>
            <a:off x="720725" y="1165225"/>
            <a:ext cx="5581650" cy="3140075"/>
          </a:xfrm>
        </p:spPr>
      </p:sp>
      <p:sp>
        <p:nvSpPr>
          <p:cNvPr id="3" name="Notes Placeholder 2">
            <a:extLst>
              <a:ext uri="{FF2B5EF4-FFF2-40B4-BE49-F238E27FC236}">
                <a16:creationId xmlns:a16="http://schemas.microsoft.com/office/drawing/2014/main" id="{927A6026-507A-BC17-0A14-0D08D730624E}"/>
              </a:ext>
            </a:extLst>
          </p:cNvPr>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a:extLst>
              <a:ext uri="{FF2B5EF4-FFF2-40B4-BE49-F238E27FC236}">
                <a16:creationId xmlns:a16="http://schemas.microsoft.com/office/drawing/2014/main" id="{1704D5A1-7D55-B107-6F28-E82A96DDF33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59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7.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7.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91088" y="6413619"/>
            <a:ext cx="987552" cy="274320"/>
          </a:xfrm>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
        <p:cNvGrpSpPr/>
        <p:nvPr/>
      </p:nvGrpSpPr>
      <p:grpSpPr>
        <a:xfrm>
          <a:off x="0" y="0"/>
          <a:ext cx="0" cy="0"/>
          <a:chOff x="0" y="0"/>
          <a:chExt cx="0" cy="0"/>
        </a:xfrm>
      </p:grpSpPr>
      <p:sp>
        <p:nvSpPr>
          <p:cNvPr id="47" name="Google Shape;47;p4"/>
          <p:cNvSpPr txBox="1">
            <a:spLocks noGrp="1"/>
          </p:cNvSpPr>
          <p:nvPr>
            <p:ph type="title"/>
          </p:nvPr>
        </p:nvSpPr>
        <p:spPr>
          <a:xfrm>
            <a:off x="812797" y="2700867"/>
            <a:ext cx="8463620" cy="182658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000"/>
              <a:buFont typeface="Trebuchet MS"/>
              <a:buNone/>
              <a:defRPr sz="4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48" name="Google Shape;48;p4"/>
          <p:cNvSpPr txBox="1">
            <a:spLocks noGrp="1"/>
          </p:cNvSpPr>
          <p:nvPr>
            <p:ph type="body" idx="1"/>
          </p:nvPr>
        </p:nvSpPr>
        <p:spPr>
          <a:xfrm>
            <a:off x="812797" y="4527449"/>
            <a:ext cx="8463620" cy="860399"/>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600"/>
              <a:buFont typeface="Noto Sans Symbols"/>
              <a:buNone/>
              <a:defRPr sz="20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49" name="Google Shape;49;p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4A8BBF0-342D-409A-9C0A-B1B451E92883}" type="datetime1">
              <a:rPr lang="en-US" smtClean="0">
                <a:solidFill>
                  <a:prstClr val="black">
                    <a:tint val="75000"/>
                  </a:prstClr>
                </a:solidFill>
              </a:rPr>
              <a:pPr/>
              <a:t>2/28/2024</a:t>
            </a:fld>
            <a:endParaRPr lang="en-US">
              <a:solidFill>
                <a:prstClr val="black">
                  <a:tint val="75000"/>
                </a:prstClr>
              </a:solidFill>
            </a:endParaRPr>
          </a:p>
        </p:txBody>
      </p:sp>
      <p:sp>
        <p:nvSpPr>
          <p:cNvPr id="50" name="Google Shape;50;p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280790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53" name="Google Shape;53;p5"/>
          <p:cNvSpPr txBox="1">
            <a:spLocks noGrp="1"/>
          </p:cNvSpPr>
          <p:nvPr>
            <p:ph type="body" idx="1"/>
          </p:nvPr>
        </p:nvSpPr>
        <p:spPr>
          <a:xfrm>
            <a:off x="81279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4" name="Google Shape;54;p5"/>
          <p:cNvSpPr txBox="1">
            <a:spLocks noGrp="1"/>
          </p:cNvSpPr>
          <p:nvPr>
            <p:ph type="body" idx="2"/>
          </p:nvPr>
        </p:nvSpPr>
        <p:spPr>
          <a:xfrm>
            <a:off x="81279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5" name="Google Shape;55;p5"/>
          <p:cNvSpPr txBox="1">
            <a:spLocks noGrp="1"/>
          </p:cNvSpPr>
          <p:nvPr>
            <p:ph type="body" idx="3"/>
          </p:nvPr>
        </p:nvSpPr>
        <p:spPr>
          <a:xfrm>
            <a:off x="515551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6" name="Google Shape;56;p5"/>
          <p:cNvSpPr txBox="1">
            <a:spLocks noGrp="1"/>
          </p:cNvSpPr>
          <p:nvPr>
            <p:ph type="body" idx="4"/>
          </p:nvPr>
        </p:nvSpPr>
        <p:spPr>
          <a:xfrm>
            <a:off x="515551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7" name="Google Shape;57;p5"/>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581D52F2-9B11-4FC0-9217-7D20B3AC9849}" type="datetime1">
              <a:rPr lang="en-US" smtClean="0">
                <a:solidFill>
                  <a:prstClr val="black">
                    <a:tint val="75000"/>
                  </a:prstClr>
                </a:solidFill>
              </a:rPr>
              <a:pPr/>
              <a:t>2/28/2024</a:t>
            </a:fld>
            <a:endParaRPr lang="en-US">
              <a:solidFill>
                <a:prstClr val="black">
                  <a:tint val="75000"/>
                </a:prstClr>
              </a:solidFill>
            </a:endParaRPr>
          </a:p>
        </p:txBody>
      </p:sp>
      <p:sp>
        <p:nvSpPr>
          <p:cNvPr id="58" name="Google Shape;58;p5"/>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025871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812799" y="1498605"/>
            <a:ext cx="3720243" cy="127846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000"/>
              <a:buFont typeface="Trebuchet MS"/>
              <a:buNone/>
              <a:defRPr sz="2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1" name="Google Shape;61;p6"/>
          <p:cNvSpPr txBox="1">
            <a:spLocks noGrp="1"/>
          </p:cNvSpPr>
          <p:nvPr>
            <p:ph type="body" idx="1"/>
          </p:nvPr>
        </p:nvSpPr>
        <p:spPr>
          <a:xfrm>
            <a:off x="4761701" y="514926"/>
            <a:ext cx="4514716" cy="552643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2" name="Google Shape;62;p6"/>
          <p:cNvSpPr txBox="1">
            <a:spLocks noGrp="1"/>
          </p:cNvSpPr>
          <p:nvPr>
            <p:ph type="body" idx="2"/>
          </p:nvPr>
        </p:nvSpPr>
        <p:spPr>
          <a:xfrm>
            <a:off x="812799" y="2777068"/>
            <a:ext cx="3720243" cy="2584448"/>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840"/>
              <a:buFont typeface="Noto Sans Symbols"/>
              <a:buNone/>
              <a:defRPr sz="105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3" name="Google Shape;63;p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936542C1-4E96-413B-B72E-6C4B39D85C9D}" type="datetime1">
              <a:rPr lang="en-US" smtClean="0">
                <a:solidFill>
                  <a:prstClr val="black">
                    <a:tint val="75000"/>
                  </a:prstClr>
                </a:solidFill>
              </a:rPr>
              <a:pPr/>
              <a:t>2/28/2024</a:t>
            </a:fld>
            <a:endParaRPr lang="en-US">
              <a:solidFill>
                <a:prstClr val="black">
                  <a:tint val="75000"/>
                </a:prstClr>
              </a:solidFill>
            </a:endParaRPr>
          </a:p>
        </p:txBody>
      </p:sp>
      <p:sp>
        <p:nvSpPr>
          <p:cNvPr id="64" name="Google Shape;64;p6"/>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5003185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812800" y="4800601"/>
            <a:ext cx="8463617" cy="566737"/>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400"/>
              <a:buFont typeface="Trebuchet MS"/>
              <a:buNone/>
              <a:defRPr sz="2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7" name="Google Shape;67;p7"/>
          <p:cNvSpPr>
            <a:spLocks noGrp="1"/>
          </p:cNvSpPr>
          <p:nvPr>
            <p:ph type="pic" idx="2"/>
          </p:nvPr>
        </p:nvSpPr>
        <p:spPr>
          <a:xfrm>
            <a:off x="812800" y="609600"/>
            <a:ext cx="8463617" cy="3845718"/>
          </a:xfrm>
          <a:prstGeom prst="rect">
            <a:avLst/>
          </a:prstGeom>
          <a:noFill/>
          <a:ln>
            <a:noFill/>
          </a:ln>
        </p:spPr>
        <p:txBody>
          <a:bodyPr spcFirstLastPara="1" wrap="square" lIns="91425" tIns="91425" rIns="91425" bIns="91425" anchor="t" anchorCtr="0"/>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r>
              <a:rPr lang="en-US"/>
              <a:t>Click icon to add picture</a:t>
            </a:r>
            <a:endParaRPr/>
          </a:p>
        </p:txBody>
      </p:sp>
      <p:sp>
        <p:nvSpPr>
          <p:cNvPr id="68" name="Google Shape;68;p7"/>
          <p:cNvSpPr txBox="1">
            <a:spLocks noGrp="1"/>
          </p:cNvSpPr>
          <p:nvPr>
            <p:ph type="body" idx="1"/>
          </p:nvPr>
        </p:nvSpPr>
        <p:spPr>
          <a:xfrm>
            <a:off x="812800" y="5367337"/>
            <a:ext cx="8463617" cy="67402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9" name="Google Shape;69;p7"/>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2/28/2024</a:t>
            </a:fld>
            <a:endParaRPr lang="en-US">
              <a:solidFill>
                <a:prstClr val="black">
                  <a:tint val="75000"/>
                </a:prstClr>
              </a:solidFill>
            </a:endParaRPr>
          </a:p>
        </p:txBody>
      </p:sp>
      <p:sp>
        <p:nvSpPr>
          <p:cNvPr id="70" name="Google Shape;70;p7"/>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3547892110"/>
      </p:ext>
    </p:extLst>
  </p:cSld>
  <p:clrMapOvr>
    <a:masterClrMapping/>
  </p:clrMapOvr>
  <p:hf sldNum="0"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812801" y="609601"/>
            <a:ext cx="8463617" cy="3403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3" name="Google Shape;73;p8"/>
          <p:cNvSpPr txBox="1">
            <a:spLocks noGrp="1"/>
          </p:cNvSpPr>
          <p:nvPr>
            <p:ph type="body" idx="1"/>
          </p:nvPr>
        </p:nvSpPr>
        <p:spPr>
          <a:xfrm>
            <a:off x="812801" y="4470401"/>
            <a:ext cx="8463617"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74" name="Google Shape;74;p8"/>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2/28/2024</a:t>
            </a:fld>
            <a:endParaRPr lang="en-US">
              <a:solidFill>
                <a:prstClr val="black">
                  <a:tint val="75000"/>
                </a:prstClr>
              </a:solidFill>
            </a:endParaRPr>
          </a:p>
        </p:txBody>
      </p:sp>
      <p:sp>
        <p:nvSpPr>
          <p:cNvPr id="75" name="Google Shape;75;p8"/>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597920390"/>
      </p:ext>
    </p:extLst>
  </p:cSld>
  <p:clrMapOvr>
    <a:masterClrMapping/>
  </p:clrMapOvr>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8" name="Google Shape;78;p9"/>
          <p:cNvSpPr txBox="1">
            <a:spLocks noGrp="1"/>
          </p:cNvSpPr>
          <p:nvPr>
            <p:ph type="body" idx="1"/>
          </p:nvPr>
        </p:nvSpPr>
        <p:spPr>
          <a:xfrm>
            <a:off x="1468099" y="3632200"/>
            <a:ext cx="7226404" cy="3810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79" name="Google Shape;79;p9"/>
          <p:cNvSpPr txBox="1">
            <a:spLocks noGrp="1"/>
          </p:cNvSpPr>
          <p:nvPr>
            <p:ph type="body" idx="2"/>
          </p:nvPr>
        </p:nvSpPr>
        <p:spPr>
          <a:xfrm>
            <a:off x="812797" y="4470401"/>
            <a:ext cx="8463620"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0" name="Google Shape;80;p9"/>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2/28/2024</a:t>
            </a:fld>
            <a:endParaRPr lang="en-US">
              <a:solidFill>
                <a:prstClr val="black">
                  <a:tint val="75000"/>
                </a:prstClr>
              </a:solidFill>
            </a:endParaRPr>
          </a:p>
        </p:txBody>
      </p:sp>
      <p:sp>
        <p:nvSpPr>
          <p:cNvPr id="81" name="Google Shape;81;p9"/>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82" name="Google Shape;82;p9"/>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83" name="Google Shape;83;p9"/>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1196871850"/>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12797" y="1931989"/>
            <a:ext cx="8463620" cy="2595459"/>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86" name="Google Shape;86;p10"/>
          <p:cNvSpPr txBox="1">
            <a:spLocks noGrp="1"/>
          </p:cNvSpPr>
          <p:nvPr>
            <p:ph type="body" idx="1"/>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7" name="Google Shape;87;p10"/>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2/28/2024</a:t>
            </a:fld>
            <a:endParaRPr lang="en-US">
              <a:solidFill>
                <a:prstClr val="black">
                  <a:tint val="75000"/>
                </a:prstClr>
              </a:solidFill>
            </a:endParaRPr>
          </a:p>
        </p:txBody>
      </p:sp>
      <p:sp>
        <p:nvSpPr>
          <p:cNvPr id="88" name="Google Shape;88;p10"/>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99941940"/>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1" name="Google Shape;91;p11"/>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92" name="Google Shape;92;p11"/>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93" name="Google Shape;93;p1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2/28/2024</a:t>
            </a:fld>
            <a:endParaRPr lang="en-US">
              <a:solidFill>
                <a:prstClr val="black">
                  <a:tint val="75000"/>
                </a:prstClr>
              </a:solidFill>
            </a:endParaRPr>
          </a:p>
        </p:txBody>
      </p:sp>
      <p:sp>
        <p:nvSpPr>
          <p:cNvPr id="94" name="Google Shape;94;p11"/>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95" name="Google Shape;95;p11"/>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96" name="Google Shape;96;p11"/>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3646373307"/>
      </p:ext>
    </p:extLst>
  </p:cSld>
  <p:clrMapOvr>
    <a:masterClrMapping/>
  </p:clrMapOvr>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821130" y="609601"/>
            <a:ext cx="8455287"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9" name="Google Shape;99;p12"/>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chemeClr val="accent1"/>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0" name="Google Shape;100;p12"/>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101" name="Google Shape;101;p12"/>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2/28/2024</a:t>
            </a:fld>
            <a:endParaRPr lang="en-US">
              <a:solidFill>
                <a:prstClr val="black">
                  <a:tint val="75000"/>
                </a:prstClr>
              </a:solidFill>
            </a:endParaRPr>
          </a:p>
        </p:txBody>
      </p:sp>
      <p:sp>
        <p:nvSpPr>
          <p:cNvPr id="102" name="Google Shape;102;p12"/>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95217677"/>
      </p:ext>
    </p:extLst>
  </p:cSld>
  <p:clrMapOvr>
    <a:masterClrMapping/>
  </p:clrMapOvr>
  <p:hf sldNum="0"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05" name="Google Shape;105;p13"/>
          <p:cNvSpPr txBox="1">
            <a:spLocks noGrp="1"/>
          </p:cNvSpPr>
          <p:nvPr>
            <p:ph type="body" idx="1"/>
          </p:nvPr>
        </p:nvSpPr>
        <p:spPr>
          <a:xfrm rot="5400000">
            <a:off x="3104222" y="-130833"/>
            <a:ext cx="3880773" cy="84636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6" name="Google Shape;106;p13"/>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F8F9461-E3EB-40CD-B93F-E5CBBBD8E0BA}" type="datetimeFigureOut">
              <a:rPr lang="en-US" smtClean="0">
                <a:solidFill>
                  <a:prstClr val="black">
                    <a:tint val="75000"/>
                  </a:prstClr>
                </a:solidFill>
              </a:rPr>
              <a:pPr/>
              <a:t>2/28/2024</a:t>
            </a:fld>
            <a:endParaRPr lang="en-US">
              <a:solidFill>
                <a:prstClr val="black">
                  <a:tint val="75000"/>
                </a:prstClr>
              </a:solidFill>
            </a:endParaRPr>
          </a:p>
        </p:txBody>
      </p:sp>
      <p:sp>
        <p:nvSpPr>
          <p:cNvPr id="107" name="Google Shape;107;p13"/>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240159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rot="5400000">
            <a:off x="5996564" y="2582784"/>
            <a:ext cx="5251450" cy="1305083"/>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10" name="Google Shape;110;p14"/>
          <p:cNvSpPr txBox="1">
            <a:spLocks noGrp="1"/>
          </p:cNvSpPr>
          <p:nvPr>
            <p:ph type="body" idx="1"/>
          </p:nvPr>
        </p:nvSpPr>
        <p:spPr>
          <a:xfrm rot="5400000">
            <a:off x="1650423" y="-228026"/>
            <a:ext cx="5251450" cy="6926701"/>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11" name="Google Shape;111;p1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60578FA3-38AD-400D-A4D2-18E8EF129E5F}" type="datetime1">
              <a:rPr lang="en-US" smtClean="0">
                <a:solidFill>
                  <a:prstClr val="black">
                    <a:tint val="75000"/>
                  </a:prstClr>
                </a:solidFill>
              </a:rPr>
              <a:pPr/>
              <a:t>2/28/2024</a:t>
            </a:fld>
            <a:endParaRPr lang="en-US">
              <a:solidFill>
                <a:prstClr val="black">
                  <a:tint val="75000"/>
                </a:prstClr>
              </a:solidFill>
            </a:endParaRPr>
          </a:p>
        </p:txBody>
      </p:sp>
      <p:sp>
        <p:nvSpPr>
          <p:cNvPr id="112" name="Google Shape;112;p1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8485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19"/>
        <p:cNvGrpSpPr/>
        <p:nvPr/>
      </p:nvGrpSpPr>
      <p:grpSpPr>
        <a:xfrm>
          <a:off x="0" y="0"/>
          <a:ext cx="0" cy="0"/>
          <a:chOff x="0" y="0"/>
          <a:chExt cx="0" cy="0"/>
        </a:xfrm>
      </p:grpSpPr>
      <p:pic>
        <p:nvPicPr>
          <p:cNvPr id="120" name="Google Shape;120;p16" descr="PPT_Content.jpg"/>
          <p:cNvPicPr preferRelativeResize="0"/>
          <p:nvPr/>
        </p:nvPicPr>
        <p:blipFill rotWithShape="1">
          <a:blip r:embed="rId2">
            <a:alphaModFix/>
          </a:blip>
          <a:srcRect/>
          <a:stretch/>
        </p:blipFill>
        <p:spPr>
          <a:xfrm>
            <a:off x="0" y="-8877"/>
            <a:ext cx="12192000" cy="6858000"/>
          </a:xfrm>
          <a:prstGeom prst="rect">
            <a:avLst/>
          </a:prstGeom>
          <a:noFill/>
          <a:ln>
            <a:noFill/>
          </a:ln>
        </p:spPr>
      </p:pic>
      <p:sp>
        <p:nvSpPr>
          <p:cNvPr id="121" name="Google Shape;121;p16"/>
          <p:cNvSpPr txBox="1">
            <a:spLocks noGrp="1"/>
          </p:cNvSpPr>
          <p:nvPr>
            <p:ph type="ctrTitle"/>
          </p:nvPr>
        </p:nvSpPr>
        <p:spPr>
          <a:xfrm>
            <a:off x="133166" y="878675"/>
            <a:ext cx="9442881" cy="701551"/>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600"/>
              <a:buNone/>
              <a:defRPr b="1"/>
            </a:lvl1pPr>
            <a:lvl2pPr lvl="1" algn="l">
              <a:spcBef>
                <a:spcPts val="0"/>
              </a:spcBef>
              <a:spcAft>
                <a:spcPts val="0"/>
              </a:spcAft>
              <a:buClr>
                <a:schemeClr val="dk2"/>
              </a:buClr>
              <a:buSzPts val="1800"/>
              <a:buNone/>
              <a:defRPr/>
            </a:lvl2pPr>
            <a:lvl3pPr lvl="2" algn="l">
              <a:spcBef>
                <a:spcPts val="0"/>
              </a:spcBef>
              <a:spcAft>
                <a:spcPts val="0"/>
              </a:spcAft>
              <a:buClr>
                <a:schemeClr val="dk2"/>
              </a:buClr>
              <a:buSzPts val="1800"/>
              <a:buNone/>
              <a:defRPr/>
            </a:lvl3pPr>
            <a:lvl4pPr lvl="3" algn="l">
              <a:spcBef>
                <a:spcPts val="0"/>
              </a:spcBef>
              <a:spcAft>
                <a:spcPts val="0"/>
              </a:spcAft>
              <a:buClr>
                <a:schemeClr val="dk2"/>
              </a:buClr>
              <a:buSzPts val="1800"/>
              <a:buNone/>
              <a:defRPr/>
            </a:lvl4pPr>
            <a:lvl5pPr lvl="4" algn="l">
              <a:spcBef>
                <a:spcPts val="0"/>
              </a:spcBef>
              <a:spcAft>
                <a:spcPts val="0"/>
              </a:spcAft>
              <a:buClr>
                <a:schemeClr val="dk2"/>
              </a:buClr>
              <a:buSzPts val="1800"/>
              <a:buNone/>
              <a:defRPr/>
            </a:lvl5pPr>
            <a:lvl6pPr lvl="5" algn="l">
              <a:spcBef>
                <a:spcPts val="0"/>
              </a:spcBef>
              <a:spcAft>
                <a:spcPts val="0"/>
              </a:spcAft>
              <a:buClr>
                <a:schemeClr val="dk2"/>
              </a:buClr>
              <a:buSzPts val="1800"/>
              <a:buNone/>
              <a:defRPr/>
            </a:lvl6pPr>
            <a:lvl7pPr lvl="6" algn="l">
              <a:spcBef>
                <a:spcPts val="0"/>
              </a:spcBef>
              <a:spcAft>
                <a:spcPts val="0"/>
              </a:spcAft>
              <a:buClr>
                <a:schemeClr val="dk2"/>
              </a:buClr>
              <a:buSzPts val="1800"/>
              <a:buNone/>
              <a:defRPr/>
            </a:lvl7pPr>
            <a:lvl8pPr lvl="7" algn="l">
              <a:spcBef>
                <a:spcPts val="0"/>
              </a:spcBef>
              <a:spcAft>
                <a:spcPts val="0"/>
              </a:spcAft>
              <a:buClr>
                <a:schemeClr val="dk2"/>
              </a:buClr>
              <a:buSzPts val="1800"/>
              <a:buNone/>
              <a:defRPr/>
            </a:lvl8pPr>
            <a:lvl9pPr lvl="8" algn="l">
              <a:spcBef>
                <a:spcPts val="0"/>
              </a:spcBef>
              <a:spcAft>
                <a:spcPts val="0"/>
              </a:spcAft>
              <a:buClr>
                <a:schemeClr val="dk2"/>
              </a:buClr>
              <a:buSzPts val="1800"/>
              <a:buNone/>
              <a:defRPr/>
            </a:lvl9pPr>
          </a:lstStyle>
          <a:p>
            <a:r>
              <a:rPr lang="en-US"/>
              <a:t>Click to edit Master title style</a:t>
            </a:r>
            <a:endParaRPr/>
          </a:p>
        </p:txBody>
      </p:sp>
      <p:sp>
        <p:nvSpPr>
          <p:cNvPr id="122" name="Google Shape;122;p1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lvl="0" algn="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fld id="{EC43563C-D9B3-4432-B336-144C997D6215}" type="datetime1">
              <a:rPr lang="en-US" smtClean="0">
                <a:solidFill>
                  <a:prstClr val="black">
                    <a:tint val="75000"/>
                  </a:prstClr>
                </a:solidFill>
              </a:rPr>
              <a:pPr/>
              <a:t>2/28/2024</a:t>
            </a:fld>
            <a:endParaRPr lang="en-US">
              <a:solidFill>
                <a:prstClr val="black">
                  <a:tint val="75000"/>
                </a:prstClr>
              </a:solidFill>
            </a:endParaRPr>
          </a:p>
        </p:txBody>
      </p:sp>
      <p:sp>
        <p:nvSpPr>
          <p:cNvPr id="123" name="Google Shape;123;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a:solidFill>
                <a:prstClr val="black">
                  <a:tint val="75000"/>
                </a:prstClr>
              </a:solidFill>
            </a:endParaRPr>
          </a:p>
        </p:txBody>
      </p:sp>
      <p:sp>
        <p:nvSpPr>
          <p:cNvPr id="124" name="Google Shape;124;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490819"/>
      </p:ext>
    </p:extLst>
  </p:cSld>
  <p:clrMapOvr>
    <a:masterClrMapping/>
  </p:clrMapOvr>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8DEE8-7A87-4E01-8ADE-4C49CDD43F74}" type="datetime1">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0855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4407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7329382"/>
      </p:ext>
    </p:extLst>
  </p:cSld>
  <p:clrMapOvr>
    <a:masterClrMapping/>
  </p:clrMapOvr>
  <p:transition spd="slow">
    <p:check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image" Target="../media/image10.png"/><Relationship Id="rId2" Type="http://schemas.openxmlformats.org/officeDocument/2006/relationships/slideLayout" Target="../slideLayouts/slideLayout150.xml"/><Relationship Id="rId16" Type="http://schemas.openxmlformats.org/officeDocument/2006/relationships/theme" Target="../theme/theme13.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2/28/2024</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2/28/2024</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36224" y="643617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288" y="-8468"/>
            <a:ext cx="12228421" cy="6874935"/>
            <a:chOff x="-8466" y="-8468"/>
            <a:chExt cx="9171316" cy="6874935"/>
          </a:xfrm>
        </p:grpSpPr>
        <p:sp>
          <p:nvSpPr>
            <p:cNvPr id="7" name="Google Shape;7;p1"/>
            <p:cNvSpPr/>
            <p:nvPr/>
          </p:nvSpPr>
          <p:spPr>
            <a:xfrm>
              <a:off x="-8466" y="4013200"/>
              <a:ext cx="457200" cy="2853267"/>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 name="Google Shape;8;p1"/>
            <p:cNvCxnSpPr/>
            <p:nvPr/>
          </p:nvCxnSpPr>
          <p:spPr>
            <a:xfrm rot="10800000" flipH="1">
              <a:off x="5130830" y="4175604"/>
              <a:ext cx="4022474" cy="2682396"/>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9" name="Google Shape;9;p1"/>
            <p:cNvCxnSpPr/>
            <p:nvPr/>
          </p:nvCxnSpPr>
          <p:spPr>
            <a:xfrm>
              <a:off x="7042707" y="0"/>
              <a:ext cx="1219199" cy="68580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0" name="Google Shape;10;p1"/>
            <p:cNvSpPr/>
            <p:nvPr/>
          </p:nvSpPr>
          <p:spPr>
            <a:xfrm>
              <a:off x="6891896" y="0"/>
              <a:ext cx="2269442" cy="6866465"/>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3529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7205157" y="-8466"/>
              <a:ext cx="1948147" cy="6866467"/>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637896" y="3920066"/>
              <a:ext cx="2513564" cy="2937932"/>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7010428" y="-8466"/>
              <a:ext cx="2142875" cy="6866467"/>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2E75B5">
                <a:alpha val="49411"/>
              </a:srgbClr>
            </a:solidFill>
            <a:ln>
              <a:noFill/>
            </a:ln>
          </p:spPr>
        </p:sp>
        <p:sp>
          <p:nvSpPr>
            <p:cNvPr id="14" name="Google Shape;14;p1"/>
            <p:cNvSpPr/>
            <p:nvPr/>
          </p:nvSpPr>
          <p:spPr>
            <a:xfrm>
              <a:off x="8295775" y="-8466"/>
              <a:ext cx="857530" cy="6866467"/>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chemeClr val="accent2">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8094164" y="-8468"/>
              <a:ext cx="1066769" cy="6866467"/>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rgbClr val="C55A11">
                <a:alpha val="8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8068764" y="4893732"/>
              <a:ext cx="1094086" cy="1964266"/>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812800" y="2160590"/>
            <a:ext cx="8463617" cy="3880773"/>
          </a:xfrm>
          <a:prstGeom prst="rect">
            <a:avLst/>
          </a:prstGeom>
          <a:noFill/>
          <a:ln>
            <a:noFill/>
          </a:ln>
        </p:spPr>
        <p:txBody>
          <a:bodyPr spcFirstLastPara="1" wrap="square" lIns="91425" tIns="91425" rIns="91425" bIns="91425" anchor="t" anchorCtr="0"/>
          <a:lstStyle>
            <a:lvl1pPr marL="457200" marR="0" lvl="0" indent="-320038"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2/28/2024</a:t>
            </a:fld>
            <a:endParaRPr lang="en-US">
              <a:solidFill>
                <a:prstClr val="black">
                  <a:tint val="75000"/>
                </a:prstClr>
              </a:solidFill>
            </a:endParaRPr>
          </a:p>
        </p:txBody>
      </p:sp>
      <p:pic>
        <p:nvPicPr>
          <p:cNvPr id="20" name="Google Shape;20;p1" descr="APS_CMYK_white_horizontal.png"/>
          <p:cNvPicPr preferRelativeResize="0"/>
          <p:nvPr/>
        </p:nvPicPr>
        <p:blipFill rotWithShape="1">
          <a:blip r:embed="rId17">
            <a:alphaModFix/>
          </a:blip>
          <a:srcRect/>
          <a:stretch/>
        </p:blipFill>
        <p:spPr>
          <a:xfrm>
            <a:off x="10082298" y="6191912"/>
            <a:ext cx="1924129" cy="645818"/>
          </a:xfrm>
          <a:prstGeom prst="rect">
            <a:avLst/>
          </a:prstGeom>
          <a:noFill/>
          <a:ln>
            <a:noFill/>
          </a:ln>
        </p:spPr>
      </p:pic>
      <p:sp>
        <p:nvSpPr>
          <p:cNvPr id="21" name="Google Shape;21;p1"/>
          <p:cNvSpPr txBox="1"/>
          <p:nvPr/>
        </p:nvSpPr>
        <p:spPr>
          <a:xfrm>
            <a:off x="9669388" y="6538420"/>
            <a:ext cx="73350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ts val="1400"/>
                <a:buFont typeface="Arial"/>
                <a:buNone/>
              </a:pPr>
              <a:t>‹#›</a:t>
            </a:fld>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455398526"/>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8" r:id="rId1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2/28/2024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2/28/2024</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4013" r:id="rId8"/>
    <p:sldLayoutId id="2147484014" r:id="rId9"/>
    <p:sldLayoutId id="2147484015" r:id="rId10"/>
    <p:sldLayoutId id="214748401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2/28/2024</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2/28/2024</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2/28/2024</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2/28/2024</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2/28/2024</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2/28/2024</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8.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383586" y="2063151"/>
            <a:ext cx="5424827" cy="768096"/>
          </a:xfrm>
        </p:spPr>
        <p:txBody>
          <a:bodyPr/>
          <a:lstStyle/>
          <a:p>
            <a:r>
              <a:rPr lang="en-US" sz="3600" b="1" i="1" dirty="0">
                <a:latin typeface="+mj-lt"/>
              </a:rPr>
              <a:t>John Lewis Invictus Academy </a:t>
            </a:r>
            <a:br>
              <a:rPr lang="en-US" sz="3600" b="1" i="1" dirty="0">
                <a:latin typeface="+mj-lt"/>
              </a:rPr>
            </a:br>
            <a:r>
              <a:rPr lang="en-US" dirty="0"/>
              <a:t>Budget Feedback Meeting</a:t>
            </a:r>
          </a:p>
        </p:txBody>
      </p:sp>
      <p:sp>
        <p:nvSpPr>
          <p:cNvPr id="4" name="Text Placeholder 3">
            <a:extLst>
              <a:ext uri="{FF2B5EF4-FFF2-40B4-BE49-F238E27FC236}">
                <a16:creationId xmlns:a16="http://schemas.microsoft.com/office/drawing/2014/main" id="{53B38588-B285-FA66-5E28-D97E450FE3A6}"/>
              </a:ext>
            </a:extLst>
          </p:cNvPr>
          <p:cNvSpPr>
            <a:spLocks noGrp="1"/>
          </p:cNvSpPr>
          <p:nvPr>
            <p:ph type="body" idx="1"/>
          </p:nvPr>
        </p:nvSpPr>
        <p:spPr>
          <a:xfrm>
            <a:off x="3695700" y="4539194"/>
            <a:ext cx="4800600" cy="512064"/>
          </a:xfrm>
        </p:spPr>
        <p:txBody>
          <a:bodyPr/>
          <a:lstStyle/>
          <a:p>
            <a:endParaRPr lang="en-US" sz="1600" i="1" dirty="0"/>
          </a:p>
        </p:txBody>
      </p:sp>
    </p:spTree>
    <p:extLst>
      <p:ext uri="{BB962C8B-B14F-4D97-AF65-F5344CB8AC3E}">
        <p14:creationId xmlns:p14="http://schemas.microsoft.com/office/powerpoint/2010/main" val="231774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190" y="6140715"/>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035712869"/>
              </p:ext>
            </p:extLst>
          </p:nvPr>
        </p:nvGraphicFramePr>
        <p:xfrm>
          <a:off x="268357" y="1089651"/>
          <a:ext cx="11496262" cy="5668732"/>
        </p:xfrm>
        <a:graphic>
          <a:graphicData uri="http://schemas.openxmlformats.org/drawingml/2006/table">
            <a:tbl>
              <a:tblPr firstRow="1" bandRow="1">
                <a:tableStyleId>{21E4AEA4-8DFA-4A89-87EB-49C32662AFE0}</a:tableStyleId>
              </a:tblPr>
              <a:tblGrid>
                <a:gridCol w="2155667">
                  <a:extLst>
                    <a:ext uri="{9D8B030D-6E8A-4147-A177-3AD203B41FA5}">
                      <a16:colId xmlns:a16="http://schemas.microsoft.com/office/drawing/2014/main" val="20000"/>
                    </a:ext>
                  </a:extLst>
                </a:gridCol>
                <a:gridCol w="2594212">
                  <a:extLst>
                    <a:ext uri="{9D8B030D-6E8A-4147-A177-3AD203B41FA5}">
                      <a16:colId xmlns:a16="http://schemas.microsoft.com/office/drawing/2014/main" val="20001"/>
                    </a:ext>
                  </a:extLst>
                </a:gridCol>
                <a:gridCol w="2933068">
                  <a:extLst>
                    <a:ext uri="{9D8B030D-6E8A-4147-A177-3AD203B41FA5}">
                      <a16:colId xmlns:a16="http://schemas.microsoft.com/office/drawing/2014/main" val="20002"/>
                    </a:ext>
                  </a:extLst>
                </a:gridCol>
                <a:gridCol w="1871682">
                  <a:extLst>
                    <a:ext uri="{9D8B030D-6E8A-4147-A177-3AD203B41FA5}">
                      <a16:colId xmlns:a16="http://schemas.microsoft.com/office/drawing/2014/main" val="20003"/>
                    </a:ext>
                  </a:extLst>
                </a:gridCol>
                <a:gridCol w="1941633">
                  <a:extLst>
                    <a:ext uri="{9D8B030D-6E8A-4147-A177-3AD203B41FA5}">
                      <a16:colId xmlns:a16="http://schemas.microsoft.com/office/drawing/2014/main" val="20005"/>
                    </a:ext>
                  </a:extLst>
                </a:gridCol>
              </a:tblGrid>
              <a:tr h="616672">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617761">
                <a:tc>
                  <a:txBody>
                    <a:bodyPr/>
                    <a:lstStyle/>
                    <a:p>
                      <a:pPr algn="l"/>
                      <a:r>
                        <a:rPr lang="en-US" sz="1300" dirty="0"/>
                        <a:t>1. Create a culture of high expectations for academic scholarship, civic </a:t>
                      </a:r>
                    </a:p>
                    <a:p>
                      <a:pPr algn="l"/>
                      <a:r>
                        <a:rPr lang="en-US" sz="1300" dirty="0"/>
                        <a:t>responsibility, and service for students, staff, and families.</a:t>
                      </a:r>
                    </a:p>
                  </a:txBody>
                  <a:tcPr/>
                </a:tc>
                <a:tc>
                  <a:txBody>
                    <a:bodyPr/>
                    <a:lstStyle/>
                    <a:p>
                      <a:pPr algn="ctr"/>
                      <a:r>
                        <a:rPr lang="en-US" sz="1300" dirty="0"/>
                        <a:t>Building a Culture of Student Support </a:t>
                      </a:r>
                    </a:p>
                  </a:txBody>
                  <a:tcPr marL="68580" marR="68580" marT="34290" marB="34290" anchor="ctr"/>
                </a:tc>
                <a:tc>
                  <a:txBody>
                    <a:bodyPr/>
                    <a:lstStyle/>
                    <a:p>
                      <a:pPr algn="l"/>
                      <a:r>
                        <a:rPr lang="en-US" sz="1300" dirty="0"/>
                        <a:t>1. Common structures and strategies</a:t>
                      </a:r>
                    </a:p>
                    <a:p>
                      <a:pPr algn="l"/>
                      <a:r>
                        <a:rPr lang="en-US" sz="1300" dirty="0"/>
                        <a:t>2. Beliefs and mindsets</a:t>
                      </a:r>
                    </a:p>
                    <a:p>
                      <a:pPr algn="l"/>
                      <a:r>
                        <a:rPr lang="en-US" sz="1300" dirty="0"/>
                        <a:t>3. Scholar expectations</a:t>
                      </a:r>
                    </a:p>
                    <a:p>
                      <a:pPr algn="l"/>
                      <a:r>
                        <a:rPr lang="en-US" sz="1300" dirty="0"/>
                        <a:t>4. Faculty/Staff Expectations</a:t>
                      </a:r>
                    </a:p>
                    <a:p>
                      <a:pPr algn="l"/>
                      <a:r>
                        <a:rPr lang="en-US" sz="1300" dirty="0"/>
                        <a:t>5. Implement a schoolwide behavior plan</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a:t>Supplies and Student Incentives </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300"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a:t>Behavior Specialist  </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300" dirty="0"/>
                    </a:p>
                  </a:txBody>
                  <a:tcPr marL="68580" marR="68580" marT="34290" marB="34290" anchor="ctr"/>
                </a:tc>
                <a:tc>
                  <a:txBody>
                    <a:bodyPr/>
                    <a:lstStyle/>
                    <a:p>
                      <a:pPr algn="ctr"/>
                      <a:r>
                        <a:rPr lang="en-US" sz="1300" dirty="0"/>
                        <a:t>$50, 000</a:t>
                      </a:r>
                    </a:p>
                    <a:p>
                      <a:pPr algn="ctr"/>
                      <a:endParaRPr lang="en-US" sz="1300"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a:t>$104, 418</a:t>
                      </a:r>
                    </a:p>
                    <a:p>
                      <a:pPr algn="ctr"/>
                      <a:endParaRPr lang="en-US" sz="1300" dirty="0"/>
                    </a:p>
                  </a:txBody>
                  <a:tcPr marL="68580" marR="68580" marT="34290" marB="34290" anchor="ctr"/>
                </a:tc>
                <a:extLst>
                  <a:ext uri="{0D108BD9-81ED-4DB2-BD59-A6C34878D82A}">
                    <a16:rowId xmlns:a16="http://schemas.microsoft.com/office/drawing/2014/main" val="10002"/>
                  </a:ext>
                </a:extLst>
              </a:tr>
              <a:tr h="863279">
                <a:tc>
                  <a:txBody>
                    <a:bodyPr/>
                    <a:lstStyle/>
                    <a:p>
                      <a:pPr algn="l"/>
                      <a:r>
                        <a:rPr lang="en-US" sz="1300" dirty="0"/>
                        <a:t>2. Prepare and develop all teachers to be knowledgeable in their content area. </a:t>
                      </a:r>
                    </a:p>
                  </a:txBody>
                  <a:tcPr/>
                </a:tc>
                <a:tc>
                  <a:txBody>
                    <a:bodyPr/>
                    <a:lstStyle/>
                    <a:p>
                      <a:pPr algn="ctr"/>
                      <a:r>
                        <a:rPr lang="en-US" sz="1300" dirty="0"/>
                        <a:t>Equipping &amp; Empowering Leaders and Staff </a:t>
                      </a:r>
                    </a:p>
                  </a:txBody>
                  <a:tcPr marL="68580" marR="68580" marT="34290" marB="34290" anchor="ctr"/>
                </a:tc>
                <a:tc>
                  <a:txBody>
                    <a:bodyPr/>
                    <a:lstStyle/>
                    <a:p>
                      <a:r>
                        <a:rPr lang="en-US" sz="1350" b="0" i="0" u="none" strike="noStrike" kern="1200" baseline="0" dirty="0">
                          <a:solidFill>
                            <a:schemeClr val="dk1"/>
                          </a:solidFill>
                          <a:latin typeface="+mn-lt"/>
                          <a:ea typeface="+mn-ea"/>
                          <a:cs typeface="+mn-cs"/>
                        </a:rPr>
                        <a:t>1.Provide targeted professional learning opportunities focused on the implementation of standards. </a:t>
                      </a:r>
                    </a:p>
                    <a:p>
                      <a:r>
                        <a:rPr lang="en-US" sz="1350" b="0" i="0" u="none" strike="noStrike" kern="1200" baseline="0" dirty="0">
                          <a:solidFill>
                            <a:schemeClr val="dk1"/>
                          </a:solidFill>
                          <a:latin typeface="+mn-lt"/>
                          <a:ea typeface="+mn-ea"/>
                          <a:cs typeface="+mn-cs"/>
                        </a:rPr>
                        <a:t>2.Implement intentional vertical and horizontal alignment collaboration through the school and cluster.</a:t>
                      </a:r>
                    </a:p>
                    <a:p>
                      <a:r>
                        <a:rPr lang="en-US" sz="1350" b="0" i="0" u="none" strike="noStrike" kern="1200" baseline="0" dirty="0">
                          <a:solidFill>
                            <a:schemeClr val="dk1"/>
                          </a:solidFill>
                          <a:latin typeface="+mn-lt"/>
                          <a:ea typeface="+mn-ea"/>
                          <a:cs typeface="+mn-cs"/>
                        </a:rPr>
                        <a:t>3.Provide targeted professional learning regarding standard-based instruction opportunities focused on Mathematics and Reading through our partnership. </a:t>
                      </a:r>
                    </a:p>
                    <a:p>
                      <a:r>
                        <a:rPr lang="en-US" sz="1350" b="0" i="0" u="none" strike="noStrike" kern="1200" baseline="0" dirty="0">
                          <a:solidFill>
                            <a:schemeClr val="dk1"/>
                          </a:solidFill>
                          <a:latin typeface="+mn-lt"/>
                          <a:ea typeface="+mn-ea"/>
                          <a:cs typeface="+mn-cs"/>
                        </a:rPr>
                        <a:t>4.Increase reading, math, and science endorsements and certifications.</a:t>
                      </a:r>
                    </a:p>
                    <a:p>
                      <a:r>
                        <a:rPr lang="en-US" sz="1350" b="0" i="0" u="none" strike="noStrike" kern="1200" baseline="0" dirty="0">
                          <a:solidFill>
                            <a:schemeClr val="dk1"/>
                          </a:solidFill>
                          <a:latin typeface="+mn-lt"/>
                          <a:ea typeface="+mn-ea"/>
                          <a:cs typeface="+mn-cs"/>
                        </a:rPr>
                        <a:t>5.Leverage professional references of applicants.</a:t>
                      </a:r>
                    </a:p>
                    <a:p>
                      <a:r>
                        <a:rPr lang="en-US" sz="1350" b="0" i="0" u="none" strike="noStrike" kern="1200" baseline="0" dirty="0">
                          <a:solidFill>
                            <a:schemeClr val="dk1"/>
                          </a:solidFill>
                          <a:latin typeface="+mn-lt"/>
                          <a:ea typeface="+mn-ea"/>
                          <a:cs typeface="+mn-cs"/>
                        </a:rPr>
                        <a:t>6.Look at previous student performance data, if applicable. </a:t>
                      </a:r>
                    </a:p>
                    <a:p>
                      <a:endParaRPr lang="en-US" sz="1350" b="0" i="0" u="none" strike="noStrike" kern="1200" baseline="0" dirty="0">
                        <a:solidFill>
                          <a:schemeClr val="dk1"/>
                        </a:solidFill>
                        <a:latin typeface="+mn-lt"/>
                        <a:ea typeface="+mn-ea"/>
                        <a:cs typeface="+mn-cs"/>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a:t>Instructional Coaches (3)</a:t>
                      </a:r>
                    </a:p>
                  </a:txBody>
                  <a:tcPr marL="68580" marR="68580" marT="34290" marB="34290" anchor="ctr"/>
                </a:tc>
                <a:tc>
                  <a:txBody>
                    <a:bodyPr/>
                    <a:lstStyle/>
                    <a:p>
                      <a:pPr algn="ctr"/>
                      <a:r>
                        <a:rPr lang="en-US" sz="1300" dirty="0"/>
                        <a:t>$391,016</a:t>
                      </a:r>
                    </a:p>
                  </a:txBody>
                  <a:tcPr marL="68580" marR="68580" marT="34290" marB="34290" anchor="ctr"/>
                </a:tc>
                <a:extLst>
                  <a:ext uri="{0D108BD9-81ED-4DB2-BD59-A6C34878D82A}">
                    <a16:rowId xmlns:a16="http://schemas.microsoft.com/office/drawing/2014/main" val="10003"/>
                  </a:ext>
                </a:extLst>
              </a:tr>
            </a:tbl>
          </a:graphicData>
        </a:graphic>
      </p:graphicFrame>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prstClr val="black"/>
                </a:solidFill>
                <a:latin typeface="Century Schoolbook" panose="02040604050505020304"/>
              </a:rPr>
              <a:t>FY25</a:t>
            </a:r>
            <a:r>
              <a:rPr kumimoji="0" lang="en-US" sz="2700" b="1" i="0" u="none" strike="noStrike" kern="1200" cap="none" spc="0" normalizeH="0" baseline="0" noProof="0">
                <a:ln>
                  <a:noFill/>
                </a:ln>
                <a:solidFill>
                  <a:prstClr val="black"/>
                </a:solidFill>
                <a:effectLst/>
                <a:uLnTx/>
                <a:uFillTx/>
                <a:latin typeface="Century Schoolbook" panose="02040604050505020304"/>
                <a:ea typeface="+mn-ea"/>
                <a:cs typeface="+mn-cs"/>
              </a:rPr>
              <a:t> Strategic Plan Break-out</a:t>
            </a:r>
          </a:p>
        </p:txBody>
      </p:sp>
    </p:spTree>
    <p:extLst>
      <p:ext uri="{BB962C8B-B14F-4D97-AF65-F5344CB8AC3E}">
        <p14:creationId xmlns:p14="http://schemas.microsoft.com/office/powerpoint/2010/main" val="2920101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866798060"/>
              </p:ext>
            </p:extLst>
          </p:nvPr>
        </p:nvGraphicFramePr>
        <p:xfrm>
          <a:off x="213360" y="832210"/>
          <a:ext cx="11645347" cy="5975150"/>
        </p:xfrm>
        <a:graphic>
          <a:graphicData uri="http://schemas.openxmlformats.org/drawingml/2006/table">
            <a:tbl>
              <a:tblPr firstRow="1" bandRow="1">
                <a:tableStyleId>{21E4AEA4-8DFA-4A89-87EB-49C32662AFE0}</a:tableStyleId>
              </a:tblPr>
              <a:tblGrid>
                <a:gridCol w="2412419">
                  <a:extLst>
                    <a:ext uri="{9D8B030D-6E8A-4147-A177-3AD203B41FA5}">
                      <a16:colId xmlns:a16="http://schemas.microsoft.com/office/drawing/2014/main" val="20000"/>
                    </a:ext>
                  </a:extLst>
                </a:gridCol>
                <a:gridCol w="2399056">
                  <a:extLst>
                    <a:ext uri="{9D8B030D-6E8A-4147-A177-3AD203B41FA5}">
                      <a16:colId xmlns:a16="http://schemas.microsoft.com/office/drawing/2014/main" val="20001"/>
                    </a:ext>
                  </a:extLst>
                </a:gridCol>
                <a:gridCol w="3400893">
                  <a:extLst>
                    <a:ext uri="{9D8B030D-6E8A-4147-A177-3AD203B41FA5}">
                      <a16:colId xmlns:a16="http://schemas.microsoft.com/office/drawing/2014/main" val="20002"/>
                    </a:ext>
                  </a:extLst>
                </a:gridCol>
                <a:gridCol w="1466166">
                  <a:extLst>
                    <a:ext uri="{9D8B030D-6E8A-4147-A177-3AD203B41FA5}">
                      <a16:colId xmlns:a16="http://schemas.microsoft.com/office/drawing/2014/main" val="20003"/>
                    </a:ext>
                  </a:extLst>
                </a:gridCol>
                <a:gridCol w="1966813">
                  <a:extLst>
                    <a:ext uri="{9D8B030D-6E8A-4147-A177-3AD203B41FA5}">
                      <a16:colId xmlns:a16="http://schemas.microsoft.com/office/drawing/2014/main" val="20005"/>
                    </a:ext>
                  </a:extLst>
                </a:gridCol>
              </a:tblGrid>
              <a:tr h="557330">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a:t>APS FIVE Focus Area</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654484">
                <a:tc>
                  <a:txBody>
                    <a:bodyPr/>
                    <a:lstStyle/>
                    <a:p>
                      <a:pPr algn="l"/>
                      <a:r>
                        <a:rPr lang="en-US" sz="1300" dirty="0"/>
                        <a:t>3. Improve students’ mastery of core content knowledge (ELA, Math, Science, Social Studies. </a:t>
                      </a:r>
                    </a:p>
                  </a:txBody>
                  <a:tcPr/>
                </a:tc>
                <a:tc>
                  <a:txBody>
                    <a:bodyPr/>
                    <a:lstStyle/>
                    <a:p>
                      <a:pPr algn="ctr"/>
                      <a:r>
                        <a:rPr lang="en-US" sz="1300" dirty="0"/>
                        <a:t>Fostering Academic Excellence for All</a:t>
                      </a:r>
                    </a:p>
                  </a:txBody>
                  <a:tcPr marL="68580" marR="68580" marT="34290" marB="34290" anchor="ctr"/>
                </a:tc>
                <a:tc rowSpan="4">
                  <a:txBody>
                    <a:bodyPr/>
                    <a:lstStyle/>
                    <a:p>
                      <a:endParaRPr lang="en-US" sz="1350" b="0" i="0" u="none" strike="noStrike" kern="1200" baseline="0" dirty="0">
                        <a:solidFill>
                          <a:schemeClr val="dk1"/>
                        </a:solidFill>
                        <a:latin typeface="+mn-lt"/>
                        <a:ea typeface="+mn-ea"/>
                        <a:cs typeface="+mn-cs"/>
                      </a:endParaRPr>
                    </a:p>
                    <a:p>
                      <a:endParaRPr lang="en-US" sz="1350" b="0" i="0" u="none" strike="noStrike" kern="1200" baseline="0" dirty="0">
                        <a:solidFill>
                          <a:schemeClr val="dk1"/>
                        </a:solidFill>
                        <a:latin typeface="+mn-lt"/>
                        <a:ea typeface="+mn-ea"/>
                        <a:cs typeface="+mn-cs"/>
                      </a:endParaRPr>
                    </a:p>
                    <a:p>
                      <a:r>
                        <a:rPr lang="en-US" sz="1350" b="0" i="0" u="none" strike="noStrike" kern="1200" baseline="0" dirty="0">
                          <a:solidFill>
                            <a:schemeClr val="dk1"/>
                          </a:solidFill>
                          <a:latin typeface="+mn-lt"/>
                          <a:ea typeface="+mn-ea"/>
                          <a:cs typeface="+mn-cs"/>
                        </a:rPr>
                        <a:t> 1A. Implement standards-based strategies. 1B. Build teacher capacity around instructional best practices through collaborative planning and the coaching cycle. 1C. Provide remediation and acceleration as indicated by data. 2A. Implement data talks to increase math and reading fluency. 2B. Use flexible learning days to remediate/ accelerate skills based on grade-level data to guide instructional practices. 2C. Implement guided reading and close reading to improve comprehension. 3A. Provide targeted professional learning opportunities focused on implementing standards and STEAM. 3B. Implement integrated, project and problem-based learning projects. 3C. Integrate technology throughout the curriculum. 4A. Implement Social Emotional Learning (SEL). 4B. Implement rigorous and real-world interdisciplinary projects and units. 4C. Execute a plan to increase the speaking, listening, and viewing skills of all students at grade level. </a:t>
                      </a:r>
                      <a:endParaRPr lang="en-US" sz="1000" dirty="0"/>
                    </a:p>
                  </a:txBody>
                  <a:tcPr marL="68580" marR="68580" marT="34290" marB="34290" anchor="ctr"/>
                </a:tc>
                <a:tc>
                  <a:txBody>
                    <a:bodyPr/>
                    <a:lstStyle/>
                    <a:p>
                      <a:pPr algn="ctr"/>
                      <a:r>
                        <a:rPr lang="en-US" sz="1300" dirty="0"/>
                        <a:t>Two Content Teachers Per Grade Level (ELA, SS, Math, Science)</a:t>
                      </a:r>
                    </a:p>
                    <a:p>
                      <a:pPr algn="ctr"/>
                      <a:endParaRPr lang="en-US" sz="1300" dirty="0"/>
                    </a:p>
                    <a:p>
                      <a:pPr algn="ctr"/>
                      <a:r>
                        <a:rPr lang="en-US" sz="1300" dirty="0"/>
                        <a:t> Web-based Subscriptions and Licenses </a:t>
                      </a:r>
                    </a:p>
                  </a:txBody>
                  <a:tcPr marL="68580" marR="68580" marT="34290" marB="34290" anchor="ctr"/>
                </a:tc>
                <a:tc>
                  <a:txBody>
                    <a:bodyPr/>
                    <a:lstStyle/>
                    <a:p>
                      <a:pPr algn="ctr"/>
                      <a:r>
                        <a:rPr lang="en-US" sz="1300" dirty="0"/>
                        <a:t>$3,224,582</a:t>
                      </a:r>
                    </a:p>
                    <a:p>
                      <a:pPr algn="ctr"/>
                      <a:endParaRPr lang="en-US" sz="1300" dirty="0"/>
                    </a:p>
                    <a:p>
                      <a:pPr algn="ctr"/>
                      <a:endParaRPr lang="en-US" sz="1300" dirty="0"/>
                    </a:p>
                    <a:p>
                      <a:pPr algn="ctr"/>
                      <a:r>
                        <a:rPr lang="en-US" sz="1300" dirty="0"/>
                        <a:t> $31,225 </a:t>
                      </a:r>
                    </a:p>
                  </a:txBody>
                  <a:tcPr marL="68580" marR="68580" marT="34290" marB="34290" anchor="ctr"/>
                </a:tc>
                <a:extLst>
                  <a:ext uri="{0D108BD9-81ED-4DB2-BD59-A6C34878D82A}">
                    <a16:rowId xmlns:a16="http://schemas.microsoft.com/office/drawing/2014/main" val="3949700691"/>
                  </a:ext>
                </a:extLst>
              </a:tr>
              <a:tr h="490217">
                <a:tc>
                  <a:txBody>
                    <a:bodyPr/>
                    <a:lstStyle/>
                    <a:p>
                      <a:pPr algn="l"/>
                      <a:r>
                        <a:rPr lang="en-US" sz="1000" dirty="0"/>
                        <a:t>4. Close the student achievement gap with general education and students with disabilities. </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t>Fostering Academic Excellence for All</a:t>
                      </a:r>
                    </a:p>
                  </a:txBody>
                  <a:tcPr marL="68580" marR="68580" marT="34290" marB="34290" anchor="ctr"/>
                </a:tc>
                <a:tc vMerge="1">
                  <a:txBody>
                    <a:bodyPr/>
                    <a:lstStyle/>
                    <a:p>
                      <a:endParaRPr dirty="0"/>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t>Engagement Specialist </a:t>
                      </a:r>
                    </a:p>
                  </a:txBody>
                  <a:tcPr marL="68580" marR="68580" marT="34290" marB="34290" anchor="ctr"/>
                </a:tc>
                <a:tc>
                  <a:txBody>
                    <a:bodyPr/>
                    <a:lstStyle/>
                    <a:p>
                      <a:pPr algn="ctr"/>
                      <a:r>
                        <a:rPr lang="en-US" sz="1000" dirty="0"/>
                        <a:t>$124, 059</a:t>
                      </a:r>
                    </a:p>
                  </a:txBody>
                  <a:tcPr marL="68580" marR="68580" marT="34290" marB="34290" anchor="ctr"/>
                </a:tc>
                <a:extLst>
                  <a:ext uri="{0D108BD9-81ED-4DB2-BD59-A6C34878D82A}">
                    <a16:rowId xmlns:a16="http://schemas.microsoft.com/office/drawing/2014/main" val="10002"/>
                  </a:ext>
                </a:extLst>
              </a:tr>
              <a:tr h="742135">
                <a:tc>
                  <a:txBody>
                    <a:bodyPr/>
                    <a:lstStyle/>
                    <a:p>
                      <a:pPr algn="l"/>
                      <a:r>
                        <a:rPr lang="en-US" sz="1000" dirty="0"/>
                        <a:t>5. Implement STEAM-enriched curriculum to drive interdisciplinary and project-based teaching </a:t>
                      </a:r>
                    </a:p>
                    <a:p>
                      <a:pPr algn="l"/>
                      <a:r>
                        <a:rPr lang="en-US" sz="1000" dirty="0"/>
                        <a:t>and learning approaches.</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t>Fostering Academic Excellence for All</a:t>
                      </a:r>
                    </a:p>
                  </a:txBody>
                  <a:tcPr marL="68580" marR="68580" marT="34290" marB="34290" anchor="ctr"/>
                </a:tc>
                <a:tc vMerge="1">
                  <a:txBody>
                    <a:bodyPr/>
                    <a:lstStyle/>
                    <a:p>
                      <a:pPr algn="ctr"/>
                      <a:endParaRPr lang="en-US" sz="1000" dirty="0"/>
                    </a:p>
                  </a:txBody>
                  <a:tcPr marL="68580" marR="68580" marT="34290" marB="34290" anchor="ctr"/>
                </a:tc>
                <a:tc>
                  <a:txBody>
                    <a:bodyPr/>
                    <a:lstStyle/>
                    <a:p>
                      <a:pPr algn="ctr"/>
                      <a:endParaRPr lang="en-US" sz="1000" dirty="0"/>
                    </a:p>
                    <a:p>
                      <a:pPr algn="ctr"/>
                      <a:r>
                        <a:rPr lang="en-US" sz="1000" dirty="0"/>
                        <a:t>Signature Instructional Coach</a:t>
                      </a:r>
                    </a:p>
                    <a:p>
                      <a:pPr algn="ctr"/>
                      <a:endParaRPr lang="en-US" sz="1000" dirty="0"/>
                    </a:p>
                    <a:p>
                      <a:pPr algn="ctr"/>
                      <a:r>
                        <a:rPr lang="en-US" sz="1000" dirty="0"/>
                        <a:t>Fine Arts Teachers</a:t>
                      </a:r>
                    </a:p>
                  </a:txBody>
                  <a:tcPr marL="68580" marR="68580" marT="34290" marB="34290" anchor="ctr"/>
                </a:tc>
                <a:tc>
                  <a:txBody>
                    <a:bodyPr/>
                    <a:lstStyle/>
                    <a:p>
                      <a:pPr algn="ctr"/>
                      <a:endParaRPr lang="en-US" sz="1000" dirty="0"/>
                    </a:p>
                  </a:txBody>
                  <a:tcPr marL="68580" marR="68580" marT="34290" marB="34290" anchor="ctr"/>
                </a:tc>
                <a:extLst>
                  <a:ext uri="{0D108BD9-81ED-4DB2-BD59-A6C34878D82A}">
                    <a16:rowId xmlns:a16="http://schemas.microsoft.com/office/drawing/2014/main" val="10003"/>
                  </a:ext>
                </a:extLst>
              </a:tr>
              <a:tr h="2137893">
                <a:tc>
                  <a:txBody>
                    <a:bodyPr/>
                    <a:lstStyle/>
                    <a:p>
                      <a:pPr algn="l"/>
                      <a:r>
                        <a:rPr lang="en-US" sz="1000" dirty="0"/>
                        <a:t>6. Prepare all students to have the essential life skills to be self-aware, collaborative, and </a:t>
                      </a:r>
                    </a:p>
                    <a:p>
                      <a:pPr algn="l"/>
                      <a:r>
                        <a:rPr lang="en-US" sz="1000" dirty="0"/>
                        <a:t>accepting of diversity. </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dirty="0"/>
                        <a:t>Fostering Academic Excellence for All</a:t>
                      </a:r>
                    </a:p>
                  </a:txBody>
                  <a:tcPr marL="68580" marR="68580" marT="34290" marB="34290" anchor="ctr"/>
                </a:tc>
                <a:tc vMerge="1">
                  <a:txBody>
                    <a:bodyPr/>
                    <a:lstStyle/>
                    <a:p>
                      <a:pPr algn="ctr"/>
                      <a:endParaRPr lang="en-US" sz="1000" dirty="0"/>
                    </a:p>
                  </a:txBody>
                  <a:tcPr marL="68580" marR="68580" marT="34290" marB="34290" anchor="ctr"/>
                </a:tc>
                <a:tc>
                  <a:txBody>
                    <a:bodyPr/>
                    <a:lstStyle/>
                    <a:p>
                      <a:pPr algn="ctr"/>
                      <a:r>
                        <a:rPr lang="en-US" sz="1000" dirty="0"/>
                        <a:t>One Counselor Per Grade Level</a:t>
                      </a:r>
                    </a:p>
                  </a:txBody>
                  <a:tcPr marL="68580" marR="68580" marT="34290" marB="34290" anchor="ctr"/>
                </a:tc>
                <a:tc>
                  <a:txBody>
                    <a:bodyPr/>
                    <a:lstStyle/>
                    <a:p>
                      <a:pPr algn="ctr"/>
                      <a:endParaRPr lang="en-US" sz="1000" dirty="0"/>
                    </a:p>
                  </a:txBody>
                  <a:tcPr marL="68580" marR="68580" marT="34290" marB="34290" anchor="ct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prstClr val="black"/>
                </a:solidFill>
                <a:latin typeface="Century Schoolbook" panose="02040604050505020304"/>
              </a:rPr>
              <a:t>FY25</a:t>
            </a:r>
            <a:r>
              <a:rPr kumimoji="0" lang="en-US" sz="2700" b="1" i="0" u="none" strike="noStrike" kern="1200" cap="none" spc="0" normalizeH="0" baseline="0" noProof="0">
                <a:ln>
                  <a:noFill/>
                </a:ln>
                <a:solidFill>
                  <a:prstClr val="black"/>
                </a:solidFill>
                <a:effectLst/>
                <a:uLnTx/>
                <a:uFillTx/>
                <a:latin typeface="Century Schoolbook" panose="02040604050505020304"/>
                <a:ea typeface="+mn-ea"/>
                <a:cs typeface="+mn-cs"/>
              </a:rPr>
              <a:t> Strategic Plan Break-out</a:t>
            </a:r>
          </a:p>
        </p:txBody>
      </p:sp>
    </p:spTree>
    <p:extLst>
      <p:ext uri="{BB962C8B-B14F-4D97-AF65-F5344CB8AC3E}">
        <p14:creationId xmlns:p14="http://schemas.microsoft.com/office/powerpoint/2010/main" val="203073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268F3-3ABF-2B52-6045-DF2F00AE4B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140926-457D-B63A-51A1-026EA5CED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a:extLst>
              <a:ext uri="{FF2B5EF4-FFF2-40B4-BE49-F238E27FC236}">
                <a16:creationId xmlns:a16="http://schemas.microsoft.com/office/drawing/2014/main" id="{0E6C6EFC-F39D-94C7-1C68-2198AE92B66C}"/>
              </a:ext>
            </a:extLst>
          </p:cNvPr>
          <p:cNvGraphicFramePr>
            <a:graphicFrameLocks noGrp="1"/>
          </p:cNvGraphicFramePr>
          <p:nvPr>
            <p:extLst>
              <p:ext uri="{D42A27DB-BD31-4B8C-83A1-F6EECF244321}">
                <p14:modId xmlns:p14="http://schemas.microsoft.com/office/powerpoint/2010/main" val="425158979"/>
              </p:ext>
            </p:extLst>
          </p:nvPr>
        </p:nvGraphicFramePr>
        <p:xfrm>
          <a:off x="178904" y="1486682"/>
          <a:ext cx="11645347" cy="4100630"/>
        </p:xfrm>
        <a:graphic>
          <a:graphicData uri="http://schemas.openxmlformats.org/drawingml/2006/table">
            <a:tbl>
              <a:tblPr firstRow="1" bandRow="1">
                <a:tableStyleId>{21E4AEA4-8DFA-4A89-87EB-49C32662AFE0}</a:tableStyleId>
              </a:tblPr>
              <a:tblGrid>
                <a:gridCol w="2412419">
                  <a:extLst>
                    <a:ext uri="{9D8B030D-6E8A-4147-A177-3AD203B41FA5}">
                      <a16:colId xmlns:a16="http://schemas.microsoft.com/office/drawing/2014/main" val="20000"/>
                    </a:ext>
                  </a:extLst>
                </a:gridCol>
                <a:gridCol w="2399056">
                  <a:extLst>
                    <a:ext uri="{9D8B030D-6E8A-4147-A177-3AD203B41FA5}">
                      <a16:colId xmlns:a16="http://schemas.microsoft.com/office/drawing/2014/main" val="20001"/>
                    </a:ext>
                  </a:extLst>
                </a:gridCol>
                <a:gridCol w="3400893">
                  <a:extLst>
                    <a:ext uri="{9D8B030D-6E8A-4147-A177-3AD203B41FA5}">
                      <a16:colId xmlns:a16="http://schemas.microsoft.com/office/drawing/2014/main" val="20002"/>
                    </a:ext>
                  </a:extLst>
                </a:gridCol>
                <a:gridCol w="1466166">
                  <a:extLst>
                    <a:ext uri="{9D8B030D-6E8A-4147-A177-3AD203B41FA5}">
                      <a16:colId xmlns:a16="http://schemas.microsoft.com/office/drawing/2014/main" val="20003"/>
                    </a:ext>
                  </a:extLst>
                </a:gridCol>
                <a:gridCol w="1966813">
                  <a:extLst>
                    <a:ext uri="{9D8B030D-6E8A-4147-A177-3AD203B41FA5}">
                      <a16:colId xmlns:a16="http://schemas.microsoft.com/office/drawing/2014/main" val="20005"/>
                    </a:ext>
                  </a:extLst>
                </a:gridCol>
              </a:tblGrid>
              <a:tr h="557330">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a:t>APS FIVE Focus Area</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557330">
                <a:tc>
                  <a:txBody>
                    <a:bodyPr/>
                    <a:lstStyle/>
                    <a:p>
                      <a:pPr algn="l"/>
                      <a:r>
                        <a:rPr lang="en-US" sz="1200" dirty="0"/>
                        <a:t>7. Ensure systems and resources are aligned with school priorities</a:t>
                      </a:r>
                    </a:p>
                  </a:txBody>
                  <a:tcPr/>
                </a:tc>
                <a:tc>
                  <a:txBody>
                    <a:bodyPr/>
                    <a:lstStyle/>
                    <a:p>
                      <a:pPr algn="ctr"/>
                      <a:r>
                        <a:rPr lang="en-US" sz="1200" dirty="0"/>
                        <a:t>Creating a System of School Support </a:t>
                      </a:r>
                    </a:p>
                  </a:txBody>
                  <a:tcPr marL="68580" marR="68580" marT="34290" marB="34290" anchor="ctr"/>
                </a:tc>
                <a:tc>
                  <a:txBody>
                    <a:bodyPr/>
                    <a:lstStyle/>
                    <a:p>
                      <a:endParaRPr lang="en-US" sz="1200" b="0" i="0" u="none" strike="noStrike" kern="1200" baseline="0" dirty="0">
                        <a:solidFill>
                          <a:schemeClr val="dk1"/>
                        </a:solidFill>
                        <a:latin typeface="+mn-lt"/>
                        <a:ea typeface="+mn-ea"/>
                        <a:cs typeface="+mn-cs"/>
                      </a:endParaRPr>
                    </a:p>
                    <a:p>
                      <a:r>
                        <a:rPr lang="en-US" sz="1200" b="0" i="0" u="none" strike="noStrike" kern="1200" baseline="0" dirty="0">
                          <a:solidFill>
                            <a:schemeClr val="dk1"/>
                          </a:solidFill>
                          <a:latin typeface="+mn-lt"/>
                          <a:ea typeface="+mn-ea"/>
                          <a:cs typeface="+mn-cs"/>
                        </a:rPr>
                        <a:t>1.Build and align systems and resources to identify and address root causes to promote social and academic growth. </a:t>
                      </a:r>
                    </a:p>
                    <a:p>
                      <a:r>
                        <a:rPr lang="en-US" sz="1200" b="0" i="0" u="none" strike="noStrike" kern="1200" baseline="0" dirty="0">
                          <a:solidFill>
                            <a:schemeClr val="dk1"/>
                          </a:solidFill>
                          <a:latin typeface="+mn-lt"/>
                          <a:ea typeface="+mn-ea"/>
                          <a:cs typeface="+mn-cs"/>
                        </a:rPr>
                        <a:t>2.Ensure the necessary technology infrastructure and equipment are available.</a:t>
                      </a:r>
                    </a:p>
                    <a:p>
                      <a:r>
                        <a:rPr lang="en-US" sz="1200" b="0" i="0" u="none" strike="noStrike" kern="1200" baseline="0" dirty="0">
                          <a:solidFill>
                            <a:schemeClr val="dk1"/>
                          </a:solidFill>
                          <a:latin typeface="+mn-lt"/>
                          <a:ea typeface="+mn-ea"/>
                          <a:cs typeface="+mn-cs"/>
                        </a:rPr>
                        <a:t>3.Use the Care Center at John Lewis Invictus Academy to promote healthy living and increase attendance. </a:t>
                      </a:r>
                    </a:p>
                    <a:p>
                      <a:r>
                        <a:rPr lang="en-US" sz="1200" b="0" i="0" u="none" strike="noStrike" kern="1200" baseline="0" dirty="0">
                          <a:solidFill>
                            <a:schemeClr val="dk1"/>
                          </a:solidFill>
                          <a:latin typeface="+mn-lt"/>
                          <a:ea typeface="+mn-ea"/>
                          <a:cs typeface="+mn-cs"/>
                        </a:rPr>
                        <a:t>4.Use wrap-around services to assist students and their families with emotional, mental, and physiological needs. </a:t>
                      </a:r>
                    </a:p>
                    <a:p>
                      <a:r>
                        <a:rPr lang="en-US" sz="1200" b="0" i="0" u="none" strike="noStrike" kern="1200" baseline="0" dirty="0">
                          <a:solidFill>
                            <a:schemeClr val="dk1"/>
                          </a:solidFill>
                          <a:latin typeface="+mn-lt"/>
                          <a:ea typeface="+mn-ea"/>
                          <a:cs typeface="+mn-cs"/>
                        </a:rPr>
                        <a:t>5.Utilize the parent liaison to build and strengthen school-home relationships. </a:t>
                      </a:r>
                    </a:p>
                    <a:p>
                      <a:r>
                        <a:rPr lang="en-US" sz="1200" b="0" i="0" u="none" strike="noStrike" kern="1200" baseline="0" dirty="0">
                          <a:solidFill>
                            <a:schemeClr val="dk1"/>
                          </a:solidFill>
                          <a:latin typeface="+mn-lt"/>
                          <a:ea typeface="+mn-ea"/>
                          <a:cs typeface="+mn-cs"/>
                        </a:rPr>
                        <a:t>6.Design and implement behavior goals for all students to promote positive interaction with adults. </a:t>
                      </a:r>
                    </a:p>
                    <a:p>
                      <a:endParaRPr lang="en-US" sz="1200" b="0" i="0" u="none" strike="noStrike" kern="1200" baseline="0" dirty="0">
                        <a:solidFill>
                          <a:schemeClr val="dk1"/>
                        </a:solidFill>
                        <a:latin typeface="+mn-lt"/>
                        <a:ea typeface="+mn-ea"/>
                        <a:cs typeface="+mn-cs"/>
                      </a:endParaRPr>
                    </a:p>
                    <a:p>
                      <a:pPr algn="ctr"/>
                      <a:endParaRPr lang="en-US" sz="1200" dirty="0"/>
                    </a:p>
                  </a:txBody>
                  <a:tcPr marL="68580" marR="68580" marT="34290" marB="34290" anchor="ctr"/>
                </a:tc>
                <a:tc>
                  <a:txBody>
                    <a:bodyPr/>
                    <a:lstStyle/>
                    <a:p>
                      <a:pPr algn="ctr"/>
                      <a:r>
                        <a:rPr lang="en-US" sz="1200" dirty="0"/>
                        <a:t>Parent Liaison </a:t>
                      </a:r>
                    </a:p>
                  </a:txBody>
                  <a:tcPr marL="68580" marR="68580" marT="34290" marB="34290" anchor="ctr"/>
                </a:tc>
                <a:tc>
                  <a:txBody>
                    <a:bodyPr/>
                    <a:lstStyle/>
                    <a:p>
                      <a:pPr algn="ctr"/>
                      <a:r>
                        <a:rPr lang="en-US" sz="1200" dirty="0"/>
                        <a:t>$51, 871</a:t>
                      </a:r>
                    </a:p>
                  </a:txBody>
                  <a:tcPr marL="68580" marR="68580" marT="34290" marB="34290" anchor="ctr"/>
                </a:tc>
                <a:extLst>
                  <a:ext uri="{0D108BD9-81ED-4DB2-BD59-A6C34878D82A}">
                    <a16:rowId xmlns:a16="http://schemas.microsoft.com/office/drawing/2014/main" val="1378541976"/>
                  </a:ext>
                </a:extLst>
              </a:tr>
            </a:tbl>
          </a:graphicData>
        </a:graphic>
      </p:graphicFrame>
      <p:sp>
        <p:nvSpPr>
          <p:cNvPr id="2" name="Slide Number Placeholder 1">
            <a:extLst>
              <a:ext uri="{FF2B5EF4-FFF2-40B4-BE49-F238E27FC236}">
                <a16:creationId xmlns:a16="http://schemas.microsoft.com/office/drawing/2014/main" id="{611BF77D-1584-2B7D-DA23-49B3CC644DE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404B367C-0FB4-03D4-360F-94CFD8541CE0}"/>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FCA93BE4-7CB4-9533-09ED-F612EF3AFD43}"/>
              </a:ext>
            </a:extLst>
          </p:cNvPr>
          <p:cNvSpPr txBox="1"/>
          <p:nvPr/>
        </p:nvSpPr>
        <p:spPr>
          <a:xfrm>
            <a:off x="3419476" y="324379"/>
            <a:ext cx="8772524" cy="5078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prstClr val="black"/>
                </a:solidFill>
                <a:latin typeface="Century Schoolbook" panose="02040604050505020304"/>
              </a:rPr>
              <a:t>FY25</a:t>
            </a:r>
            <a:r>
              <a:rPr kumimoji="0" lang="en-US" sz="2700" b="1" i="0" u="none" strike="noStrike" kern="1200" cap="none" spc="0" normalizeH="0" baseline="0" noProof="0">
                <a:ln>
                  <a:noFill/>
                </a:ln>
                <a:solidFill>
                  <a:prstClr val="black"/>
                </a:solidFill>
                <a:effectLst/>
                <a:uLnTx/>
                <a:uFillTx/>
                <a:latin typeface="Century Schoolbook" panose="02040604050505020304"/>
                <a:ea typeface="+mn-ea"/>
                <a:cs typeface="+mn-cs"/>
              </a:rPr>
              <a:t> Strategic Plan Break-out</a:t>
            </a:r>
          </a:p>
        </p:txBody>
      </p:sp>
    </p:spTree>
    <p:extLst>
      <p:ext uri="{BB962C8B-B14F-4D97-AF65-F5344CB8AC3E}">
        <p14:creationId xmlns:p14="http://schemas.microsoft.com/office/powerpoint/2010/main" val="428879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78370959"/>
              </p:ext>
            </p:extLst>
          </p:nvPr>
        </p:nvGraphicFramePr>
        <p:xfrm>
          <a:off x="3640678" y="1240623"/>
          <a:ext cx="8094122" cy="3876180"/>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APS FIVE Focus Area</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08719"/>
            <a:ext cx="8772524" cy="707886"/>
          </a:xfrm>
          <a:prstGeom prst="rect">
            <a:avLst/>
          </a:prstGeom>
          <a:noFill/>
        </p:spPr>
        <p:txBody>
          <a:bodyPr wrap="square" lIns="91440" tIns="45720" rIns="91440" bIns="45720" rtlCol="0" anchor="t">
            <a:spAutoFit/>
          </a:bodyPr>
          <a:lstStyle/>
          <a:p>
            <a:pPr algn="ctr">
              <a:defRPr/>
            </a:pPr>
            <a:r>
              <a:rPr lang="en-US" sz="2000" b="1" dirty="0">
                <a:latin typeface="Century Schoolbook"/>
              </a:rPr>
              <a:t>Plan for FY25 Title I Family Engagement Funds</a:t>
            </a:r>
          </a:p>
          <a:p>
            <a:pPr algn="ctr">
              <a:defRPr/>
            </a:pPr>
            <a:r>
              <a:rPr lang="en-US" sz="2000" b="1" dirty="0">
                <a:solidFill>
                  <a:srgbClr val="FF0000"/>
                </a:solidFill>
                <a:highlight>
                  <a:srgbClr val="FFFF00"/>
                </a:highlight>
                <a:latin typeface="Century Schoolbook"/>
              </a:rPr>
              <a:t>$22,140</a:t>
            </a:r>
            <a:endParaRPr lang="en-US" sz="2000" dirty="0">
              <a:solidFill>
                <a:srgbClr val="FF0000"/>
              </a:solidFill>
              <a:highlight>
                <a:srgbClr val="FFFF00"/>
              </a:highlight>
            </a:endParaRPr>
          </a:p>
        </p:txBody>
      </p:sp>
    </p:spTree>
    <p:extLst>
      <p:ext uri="{BB962C8B-B14F-4D97-AF65-F5344CB8AC3E}">
        <p14:creationId xmlns:p14="http://schemas.microsoft.com/office/powerpoint/2010/main" val="483686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257044"/>
            <a:ext cx="8229600" cy="602055"/>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FY25 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53C57574-2B66-5ACE-1027-BD682C733BC8}"/>
              </a:ext>
            </a:extLst>
          </p:cNvPr>
          <p:cNvGraphicFramePr>
            <a:graphicFrameLocks noGrp="1"/>
          </p:cNvGraphicFramePr>
          <p:nvPr>
            <p:extLst>
              <p:ext uri="{D42A27DB-BD31-4B8C-83A1-F6EECF244321}">
                <p14:modId xmlns:p14="http://schemas.microsoft.com/office/powerpoint/2010/main" val="173561458"/>
              </p:ext>
            </p:extLst>
          </p:nvPr>
        </p:nvGraphicFramePr>
        <p:xfrm>
          <a:off x="2037522" y="1073427"/>
          <a:ext cx="7913554" cy="4562062"/>
        </p:xfrm>
        <a:graphic>
          <a:graphicData uri="http://schemas.openxmlformats.org/drawingml/2006/table">
            <a:tbl>
              <a:tblPr/>
              <a:tblGrid>
                <a:gridCol w="755904">
                  <a:extLst>
                    <a:ext uri="{9D8B030D-6E8A-4147-A177-3AD203B41FA5}">
                      <a16:colId xmlns:a16="http://schemas.microsoft.com/office/drawing/2014/main" val="284266206"/>
                    </a:ext>
                  </a:extLst>
                </a:gridCol>
                <a:gridCol w="3478213">
                  <a:extLst>
                    <a:ext uri="{9D8B030D-6E8A-4147-A177-3AD203B41FA5}">
                      <a16:colId xmlns:a16="http://schemas.microsoft.com/office/drawing/2014/main" val="3472925838"/>
                    </a:ext>
                  </a:extLst>
                </a:gridCol>
                <a:gridCol w="754062">
                  <a:extLst>
                    <a:ext uri="{9D8B030D-6E8A-4147-A177-3AD203B41FA5}">
                      <a16:colId xmlns:a16="http://schemas.microsoft.com/office/drawing/2014/main" val="1254152972"/>
                    </a:ext>
                  </a:extLst>
                </a:gridCol>
                <a:gridCol w="1319212">
                  <a:extLst>
                    <a:ext uri="{9D8B030D-6E8A-4147-A177-3AD203B41FA5}">
                      <a16:colId xmlns:a16="http://schemas.microsoft.com/office/drawing/2014/main" val="735591434"/>
                    </a:ext>
                  </a:extLst>
                </a:gridCol>
                <a:gridCol w="1606163">
                  <a:extLst>
                    <a:ext uri="{9D8B030D-6E8A-4147-A177-3AD203B41FA5}">
                      <a16:colId xmlns:a16="http://schemas.microsoft.com/office/drawing/2014/main" val="2804870002"/>
                    </a:ext>
                  </a:extLst>
                </a:gridCol>
              </a:tblGrid>
              <a:tr h="430105">
                <a:tc>
                  <a:txBody>
                    <a:bodyPr/>
                    <a:lstStyle/>
                    <a:p>
                      <a:pPr algn="ctr" fontAlgn="b"/>
                      <a:r>
                        <a:rPr lang="en-US" sz="1600" b="1" i="0" u="none" strike="noStrike" dirty="0">
                          <a:solidFill>
                            <a:srgbClr val="000000"/>
                          </a:solidFill>
                          <a:effectLst/>
                          <a:latin typeface="Calibri" panose="020F0502020204030204" pitchFamily="34" charset="0"/>
                        </a:rPr>
                        <a:t>Account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600" b="1" i="0" u="none" strike="noStrike">
                          <a:solidFill>
                            <a:srgbClr val="000000"/>
                          </a:solidFill>
                          <a:effectLst/>
                          <a:latin typeface="Calibri" panose="020F0502020204030204" pitchFamily="34" charset="0"/>
                        </a:rPr>
                        <a:t>Account Description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600" b="1" i="0" u="none" strike="noStrike" dirty="0">
                          <a:solidFill>
                            <a:srgbClr val="000000"/>
                          </a:solidFill>
                          <a:effectLst/>
                          <a:latin typeface="Calibri" panose="020F0502020204030204" pitchFamily="34" charset="0"/>
                        </a:rPr>
                        <a:t>FTE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600" b="1" i="0" u="none" strike="noStrike">
                          <a:solidFill>
                            <a:srgbClr val="000000"/>
                          </a:solidFill>
                          <a:effectLst/>
                          <a:latin typeface="Calibri" panose="020F0502020204030204" pitchFamily="34" charset="0"/>
                        </a:rPr>
                        <a:t>Budget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600" b="1" i="0" u="none" strike="noStrike">
                          <a:solidFill>
                            <a:srgbClr val="000000"/>
                          </a:solidFill>
                          <a:effectLst/>
                          <a:latin typeface="Calibri" panose="020F0502020204030204" pitchFamily="34" charset="0"/>
                        </a:rPr>
                        <a:t>Per Pupil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727148449"/>
                  </a:ext>
                </a:extLst>
              </a:tr>
              <a:tr h="430105">
                <a:tc>
                  <a:txBody>
                    <a:bodyPr/>
                    <a:lstStyle/>
                    <a:p>
                      <a:pPr algn="l" fontAlgn="b"/>
                      <a:endParaRPr lang="en-US" sz="1600" b="0" i="0" u="none" strike="noStrike" dirty="0">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6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6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6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6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5730322"/>
                  </a:ext>
                </a:extLst>
              </a:tr>
              <a:tr h="400697">
                <a:tc>
                  <a:txBody>
                    <a:bodyPr/>
                    <a:lstStyle/>
                    <a:p>
                      <a:pPr algn="r" fontAlgn="b"/>
                      <a:r>
                        <a:rPr lang="en-US" sz="1600" b="0" i="0" u="none" strike="noStrike">
                          <a:effectLst/>
                          <a:latin typeface="Arial" panose="020B0604020202020204" pitchFamily="34" charset="0"/>
                        </a:rPr>
                        <a:t>1000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effectLst/>
                          <a:latin typeface="Arial" panose="020B0604020202020204" pitchFamily="34" charset="0"/>
                        </a:rPr>
                        <a:t>Instruction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effectLst/>
                          <a:latin typeface="Arial" panose="020B0604020202020204" pitchFamily="34" charset="0"/>
                        </a:rPr>
                        <a:t>77.00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effectLst/>
                          <a:latin typeface="Arial" panose="020B0604020202020204" pitchFamily="34" charset="0"/>
                        </a:rPr>
                        <a:t> $8,000,425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effectLst/>
                          <a:latin typeface="Arial" panose="020B0604020202020204" pitchFamily="34" charset="0"/>
                        </a:rPr>
                        <a:t> $11,748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01428"/>
                  </a:ext>
                </a:extLst>
              </a:tr>
              <a:tr h="400697">
                <a:tc>
                  <a:txBody>
                    <a:bodyPr/>
                    <a:lstStyle/>
                    <a:p>
                      <a:pPr algn="r" fontAlgn="b"/>
                      <a:r>
                        <a:rPr lang="en-US" sz="1600" b="0" i="0" u="none" strike="noStrike">
                          <a:effectLst/>
                          <a:latin typeface="Arial" panose="020B0604020202020204" pitchFamily="34" charset="0"/>
                        </a:rPr>
                        <a:t>2100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effectLst/>
                          <a:latin typeface="Arial" panose="020B0604020202020204" pitchFamily="34" charset="0"/>
                        </a:rPr>
                        <a:t>Pupil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effectLst/>
                          <a:latin typeface="Arial" panose="020B0604020202020204" pitchFamily="34" charset="0"/>
                        </a:rPr>
                        <a:t>8.75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effectLst/>
                          <a:latin typeface="Arial" panose="020B0604020202020204" pitchFamily="34" charset="0"/>
                        </a:rPr>
                        <a:t> $764,595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effectLst/>
                          <a:latin typeface="Arial" panose="020B0604020202020204" pitchFamily="34" charset="0"/>
                        </a:rPr>
                        <a:t> $1,123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5396526"/>
                  </a:ext>
                </a:extLst>
              </a:tr>
              <a:tr h="400697">
                <a:tc>
                  <a:txBody>
                    <a:bodyPr/>
                    <a:lstStyle/>
                    <a:p>
                      <a:pPr algn="r" fontAlgn="b"/>
                      <a:r>
                        <a:rPr lang="en-US" sz="1600" b="0" i="0" u="none" strike="noStrike">
                          <a:effectLst/>
                          <a:latin typeface="Arial" panose="020B0604020202020204" pitchFamily="34" charset="0"/>
                        </a:rPr>
                        <a:t>2210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effectLst/>
                          <a:latin typeface="Arial" panose="020B0604020202020204" pitchFamily="34" charset="0"/>
                        </a:rPr>
                        <a:t>Improvement of Instructional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effectLst/>
                          <a:latin typeface="Arial" panose="020B0604020202020204" pitchFamily="34" charset="0"/>
                        </a:rPr>
                        <a:t>4.00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effectLst/>
                          <a:latin typeface="Arial" panose="020B0604020202020204" pitchFamily="34" charset="0"/>
                        </a:rPr>
                        <a:t> $138,526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effectLst/>
                          <a:latin typeface="Arial" panose="020B0604020202020204" pitchFamily="34" charset="0"/>
                        </a:rPr>
                        <a:t> $203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2109203"/>
                  </a:ext>
                </a:extLst>
              </a:tr>
              <a:tr h="400697">
                <a:tc>
                  <a:txBody>
                    <a:bodyPr/>
                    <a:lstStyle/>
                    <a:p>
                      <a:pPr algn="r" fontAlgn="b"/>
                      <a:r>
                        <a:rPr lang="en-US" sz="1600" b="0" i="0" u="none" strike="noStrike">
                          <a:effectLst/>
                          <a:latin typeface="Arial" panose="020B0604020202020204" pitchFamily="34" charset="0"/>
                        </a:rPr>
                        <a:t>2213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effectLst/>
                          <a:latin typeface="Arial" panose="020B0604020202020204" pitchFamily="34" charset="0"/>
                        </a:rPr>
                        <a:t>Instructional Staff Training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effectLst/>
                          <a:latin typeface="Arial" panose="020B0604020202020204" pitchFamily="34" charset="0"/>
                        </a:rPr>
                        <a: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effectLst/>
                          <a:latin typeface="Arial" panose="020B0604020202020204" pitchFamily="34" charset="0"/>
                        </a:rPr>
                        <a:t> $26,500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effectLst/>
                          <a:latin typeface="Arial" panose="020B0604020202020204" pitchFamily="34" charset="0"/>
                        </a:rPr>
                        <a:t> $39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5299515"/>
                  </a:ext>
                </a:extLst>
              </a:tr>
              <a:tr h="400697">
                <a:tc>
                  <a:txBody>
                    <a:bodyPr/>
                    <a:lstStyle/>
                    <a:p>
                      <a:pPr algn="r" fontAlgn="b"/>
                      <a:r>
                        <a:rPr lang="en-US" sz="1600" b="0" i="0" u="none" strike="noStrike">
                          <a:effectLst/>
                          <a:latin typeface="Arial" panose="020B0604020202020204" pitchFamily="34" charset="0"/>
                        </a:rPr>
                        <a:t>2220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effectLst/>
                          <a:latin typeface="Arial" panose="020B0604020202020204" pitchFamily="34" charset="0"/>
                        </a:rPr>
                        <a:t>Educational Media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effectLst/>
                          <a:latin typeface="Arial" panose="020B0604020202020204" pitchFamily="34" charset="0"/>
                        </a:rPr>
                        <a:t>1.00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effectLst/>
                          <a:latin typeface="Arial" panose="020B0604020202020204" pitchFamily="34" charset="0"/>
                        </a:rPr>
                        <a:t> $123,029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effectLst/>
                          <a:latin typeface="Arial" panose="020B0604020202020204" pitchFamily="34" charset="0"/>
                        </a:rPr>
                        <a:t> $181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5197710"/>
                  </a:ext>
                </a:extLst>
              </a:tr>
              <a:tr h="400697">
                <a:tc>
                  <a:txBody>
                    <a:bodyPr/>
                    <a:lstStyle/>
                    <a:p>
                      <a:pPr algn="r" fontAlgn="b"/>
                      <a:r>
                        <a:rPr lang="en-US" sz="1600" b="0" i="0" u="none" strike="noStrike">
                          <a:effectLst/>
                          <a:latin typeface="Arial" panose="020B0604020202020204" pitchFamily="34" charset="0"/>
                        </a:rPr>
                        <a:t>2400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effectLst/>
                          <a:latin typeface="Arial" panose="020B0604020202020204" pitchFamily="34" charset="0"/>
                        </a:rPr>
                        <a:t>School Administration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effectLst/>
                          <a:latin typeface="Arial" panose="020B0604020202020204" pitchFamily="34" charset="0"/>
                        </a:rPr>
                        <a:t>8.00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effectLst/>
                          <a:latin typeface="Arial" panose="020B0604020202020204" pitchFamily="34" charset="0"/>
                        </a:rPr>
                        <a:t> $1,036,587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effectLst/>
                          <a:latin typeface="Arial" panose="020B0604020202020204" pitchFamily="34" charset="0"/>
                        </a:rPr>
                        <a:t> $1,522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1995696"/>
                  </a:ext>
                </a:extLst>
              </a:tr>
              <a:tr h="400697">
                <a:tc>
                  <a:txBody>
                    <a:bodyPr/>
                    <a:lstStyle/>
                    <a:p>
                      <a:pPr algn="r" fontAlgn="b"/>
                      <a:r>
                        <a:rPr lang="en-US" sz="1600" b="0" i="0" u="none" strike="noStrike">
                          <a:effectLst/>
                          <a:latin typeface="Arial" panose="020B0604020202020204" pitchFamily="34" charset="0"/>
                        </a:rPr>
                        <a:t>2600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effectLst/>
                          <a:latin typeface="Arial" panose="020B0604020202020204" pitchFamily="34" charset="0"/>
                        </a:rPr>
                        <a:t>Maintenance &amp; Operations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effectLst/>
                          <a:latin typeface="Arial" panose="020B0604020202020204" pitchFamily="34" charset="0"/>
                        </a:rPr>
                        <a:t>7.00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effectLst/>
                          <a:latin typeface="Arial" panose="020B0604020202020204" pitchFamily="34" charset="0"/>
                        </a:rPr>
                        <a:t> $531,304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effectLst/>
                          <a:latin typeface="Arial" panose="020B0604020202020204" pitchFamily="34" charset="0"/>
                        </a:rPr>
                        <a:t> $780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1416588"/>
                  </a:ext>
                </a:extLst>
              </a:tr>
              <a:tr h="400697">
                <a:tc>
                  <a:txBody>
                    <a:bodyPr/>
                    <a:lstStyle/>
                    <a:p>
                      <a:pPr algn="r" fontAlgn="b"/>
                      <a:r>
                        <a:rPr lang="en-US" sz="1600" b="0" i="0" u="none" strike="noStrike">
                          <a:effectLst/>
                          <a:latin typeface="Arial" panose="020B0604020202020204" pitchFamily="34" charset="0"/>
                        </a:rPr>
                        <a:t>2700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effectLst/>
                          <a:latin typeface="Arial" panose="020B0604020202020204" pitchFamily="34" charset="0"/>
                        </a:rPr>
                        <a:t>Transportation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effectLst/>
                          <a:latin typeface="Arial" panose="020B0604020202020204" pitchFamily="34" charset="0"/>
                        </a:rPr>
                        <a: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effectLst/>
                          <a:latin typeface="Arial" panose="020B0604020202020204" pitchFamily="34" charset="0"/>
                        </a:rPr>
                        <a:t> $50,000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dirty="0">
                          <a:effectLst/>
                          <a:latin typeface="Arial" panose="020B0604020202020204" pitchFamily="34" charset="0"/>
                        </a:rPr>
                        <a:t> $73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5470029"/>
                  </a:ext>
                </a:extLst>
              </a:tr>
              <a:tr h="496276">
                <a:tc gridSpan="2">
                  <a:txBody>
                    <a:bodyPr/>
                    <a:lstStyle/>
                    <a:p>
                      <a:pPr algn="r" fontAlgn="b"/>
                      <a:r>
                        <a:rPr lang="en-US" sz="1600" b="1" i="0" u="none" strike="noStrike">
                          <a:effectLst/>
                          <a:latin typeface="Arial" panose="020B0604020202020204" pitchFamily="34" charset="0"/>
                        </a:rPr>
                        <a:t>Total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600" b="1" i="0" u="none" strike="noStrike">
                          <a:effectLst/>
                          <a:latin typeface="Arial" panose="020B0604020202020204" pitchFamily="34" charset="0"/>
                        </a:rPr>
                        <a:t>105.75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1" i="0" u="none" strike="noStrike">
                          <a:effectLst/>
                          <a:latin typeface="Arial" panose="020B0604020202020204" pitchFamily="34" charset="0"/>
                        </a:rPr>
                        <a:t> $10,670,966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1" i="0" u="none" strike="noStrike" dirty="0">
                          <a:effectLst/>
                          <a:latin typeface="Arial" panose="020B0604020202020204" pitchFamily="34" charset="0"/>
                        </a:rPr>
                        <a:t> $15,670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9846443"/>
                  </a:ext>
                </a:extLst>
              </a:tr>
            </a:tbl>
          </a:graphicData>
        </a:graphic>
      </p:graphicFrame>
    </p:spTree>
    <p:extLst>
      <p:ext uri="{BB962C8B-B14F-4D97-AF65-F5344CB8AC3E}">
        <p14:creationId xmlns:p14="http://schemas.microsoft.com/office/powerpoint/2010/main" val="112915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1096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FY25 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pic>
        <p:nvPicPr>
          <p:cNvPr id="2049" name="Picture 1">
            <a:extLst>
              <a:ext uri="{FF2B5EF4-FFF2-40B4-BE49-F238E27FC236}">
                <a16:creationId xmlns:a16="http://schemas.microsoft.com/office/drawing/2014/main" id="{D0B0FC80-CC7C-225B-89E9-4DF1AF340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539" y="1003852"/>
            <a:ext cx="7769157" cy="4962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18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a:t>Discussion of reserve and Holdback funds</a:t>
            </a:r>
          </a:p>
        </p:txBody>
      </p:sp>
    </p:spTree>
    <p:extLst>
      <p:ext uri="{BB962C8B-B14F-4D97-AF65-F5344CB8AC3E}">
        <p14:creationId xmlns:p14="http://schemas.microsoft.com/office/powerpoint/2010/main" val="371331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APS FIVE Focus Area</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a:solidFill>
                            <a:srgbClr val="FF0000"/>
                          </a:solidFill>
                        </a:rPr>
                        <a:t>Increase</a:t>
                      </a:r>
                      <a:r>
                        <a:rPr lang="en-US" sz="1100" b="0" baseline="0">
                          <a:solidFill>
                            <a:srgbClr val="FF0000"/>
                          </a:solidFill>
                        </a:rPr>
                        <a:t> level of rigor and relevance (example- please remove)</a:t>
                      </a:r>
                      <a:endParaRPr lang="en-US" sz="1100" b="0" i="1">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Fostering Academic Excellence for All </a:t>
                      </a: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Implementation</a:t>
                      </a:r>
                      <a:r>
                        <a:rPr lang="en-US" sz="1100" b="0" kern="1200" baseline="0">
                          <a:solidFill>
                            <a:srgbClr val="FF0000"/>
                          </a:solidFill>
                        </a:rPr>
                        <a:t> of guided reading training for all staff </a:t>
                      </a: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$84, 134</a:t>
                      </a:r>
                    </a:p>
                    <a:p>
                      <a:pPr marL="0" algn="l" defTabSz="685800" rtl="0" eaLnBrk="1" latinLnBrk="0" hangingPunct="1"/>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1006723"/>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73855"/>
            <a:ext cx="8772524" cy="738664"/>
          </a:xfrm>
          <a:prstGeom prst="rect">
            <a:avLst/>
          </a:prstGeom>
          <a:noFill/>
        </p:spPr>
        <p:txBody>
          <a:bodyPr wrap="square" lIns="91440" tIns="45720" rIns="91440" bIns="45720" rtlCol="0" anchor="t">
            <a:spAutoFit/>
          </a:bodyPr>
          <a:lstStyle/>
          <a:p>
            <a:pPr algn="ctr">
              <a:defRPr/>
            </a:pPr>
            <a:r>
              <a:rPr lang="en-US" sz="2600" b="1">
                <a:latin typeface="Century Schoolbook"/>
              </a:rPr>
              <a:t>Plan for FY25 Title I Holdback</a:t>
            </a:r>
          </a:p>
          <a:p>
            <a:pPr algn="ctr">
              <a:defRPr/>
            </a:pPr>
            <a:r>
              <a:rPr lang="en-US" sz="1600" b="1">
                <a:latin typeface="Century Schoolbook"/>
              </a:rPr>
              <a:t> </a:t>
            </a:r>
            <a:r>
              <a:rPr lang="en-US" sz="1600" b="1">
                <a:solidFill>
                  <a:srgbClr val="FF0000"/>
                </a:solidFill>
                <a:highlight>
                  <a:srgbClr val="FFFF00"/>
                </a:highlight>
                <a:latin typeface="Century Schoolbook"/>
              </a:rPr>
              <a:t>$___(Insert Amount Here)___ </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Tree>
    <p:extLst>
      <p:ext uri="{BB962C8B-B14F-4D97-AF65-F5344CB8AC3E}">
        <p14:creationId xmlns:p14="http://schemas.microsoft.com/office/powerpoint/2010/main" val="564912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7CFBF-C091-07BE-5A94-13ED50DF1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AA831-8EA6-201E-E411-6600BF0F92DD}"/>
              </a:ext>
            </a:extLst>
          </p:cNvPr>
          <p:cNvSpPr>
            <a:spLocks noGrp="1"/>
          </p:cNvSpPr>
          <p:nvPr>
            <p:ph type="title"/>
          </p:nvPr>
        </p:nvSpPr>
        <p:spPr>
          <a:xfrm>
            <a:off x="2251802" y="454152"/>
            <a:ext cx="9414779" cy="1344744"/>
          </a:xfrm>
        </p:spPr>
        <p:txBody>
          <a:bodyPr/>
          <a:lstStyle/>
          <a:p>
            <a:r>
              <a:rPr lang="en-US"/>
              <a:t>Summary of position Changes to Support the Strategic Plan</a:t>
            </a:r>
          </a:p>
        </p:txBody>
      </p:sp>
      <p:graphicFrame>
        <p:nvGraphicFramePr>
          <p:cNvPr id="5" name="Content Placeholder 4">
            <a:extLst>
              <a:ext uri="{FF2B5EF4-FFF2-40B4-BE49-F238E27FC236}">
                <a16:creationId xmlns:a16="http://schemas.microsoft.com/office/drawing/2014/main" id="{C3E710C8-6069-03E6-C092-2E5B5477735E}"/>
              </a:ext>
            </a:extLst>
          </p:cNvPr>
          <p:cNvGraphicFramePr>
            <a:graphicFrameLocks noGrp="1"/>
          </p:cNvGraphicFramePr>
          <p:nvPr>
            <p:ph sz="half" idx="1"/>
            <p:extLst>
              <p:ext uri="{D42A27DB-BD31-4B8C-83A1-F6EECF244321}">
                <p14:modId xmlns:p14="http://schemas.microsoft.com/office/powerpoint/2010/main" val="32728011"/>
              </p:ext>
            </p:extLst>
          </p:nvPr>
        </p:nvGraphicFramePr>
        <p:xfrm>
          <a:off x="1152144" y="1714190"/>
          <a:ext cx="10514438" cy="3750769"/>
        </p:xfrm>
        <a:graphic>
          <a:graphicData uri="http://schemas.openxmlformats.org/drawingml/2006/table">
            <a:tbl>
              <a:tblPr firstRow="1" bandRow="1">
                <a:tableStyleId>{5C22544A-7EE6-4342-B048-85BDC9FD1C3A}</a:tableStyleId>
              </a:tblPr>
              <a:tblGrid>
                <a:gridCol w="5257219">
                  <a:extLst>
                    <a:ext uri="{9D8B030D-6E8A-4147-A177-3AD203B41FA5}">
                      <a16:colId xmlns:a16="http://schemas.microsoft.com/office/drawing/2014/main" val="3868647755"/>
                    </a:ext>
                  </a:extLst>
                </a:gridCol>
                <a:gridCol w="5257219">
                  <a:extLst>
                    <a:ext uri="{9D8B030D-6E8A-4147-A177-3AD203B41FA5}">
                      <a16:colId xmlns:a16="http://schemas.microsoft.com/office/drawing/2014/main" val="2112092059"/>
                    </a:ext>
                  </a:extLst>
                </a:gridCol>
              </a:tblGrid>
              <a:tr h="657413">
                <a:tc>
                  <a:txBody>
                    <a:bodyPr/>
                    <a:lstStyle/>
                    <a:p>
                      <a:pPr lvl="0" algn="ctr">
                        <a:buNone/>
                      </a:pPr>
                      <a:r>
                        <a:rPr lang="en-US" sz="3200" dirty="0">
                          <a:solidFill>
                            <a:schemeClr val="tx1"/>
                          </a:solidFill>
                        </a:rPr>
                        <a:t>CREATED</a:t>
                      </a:r>
                    </a:p>
                  </a:txBody>
                  <a:tcPr anchor="ctr">
                    <a:solidFill>
                      <a:schemeClr val="accent2"/>
                    </a:solidFill>
                  </a:tcPr>
                </a:tc>
                <a:tc>
                  <a:txBody>
                    <a:bodyPr/>
                    <a:lstStyle/>
                    <a:p>
                      <a:pPr lvl="0" algn="ctr">
                        <a:buNone/>
                      </a:pPr>
                      <a:r>
                        <a:rPr lang="en-US" sz="3200">
                          <a:solidFill>
                            <a:schemeClr val="tx1"/>
                          </a:solidFill>
                        </a:rPr>
                        <a:t>REMOVED</a:t>
                      </a:r>
                    </a:p>
                  </a:txBody>
                  <a:tcPr anchor="ctr">
                    <a:solidFill>
                      <a:schemeClr val="accent2"/>
                    </a:solidFill>
                  </a:tcPr>
                </a:tc>
                <a:extLst>
                  <a:ext uri="{0D108BD9-81ED-4DB2-BD59-A6C34878D82A}">
                    <a16:rowId xmlns:a16="http://schemas.microsoft.com/office/drawing/2014/main" val="1634409478"/>
                  </a:ext>
                </a:extLst>
              </a:tr>
              <a:tr h="441908">
                <a:tc>
                  <a:txBody>
                    <a:bodyPr/>
                    <a:lstStyle/>
                    <a:p>
                      <a:r>
                        <a:rPr lang="en-US" dirty="0"/>
                        <a:t>Social Studies (3)</a:t>
                      </a:r>
                    </a:p>
                  </a:txBody>
                  <a:tcPr anchor="ctr"/>
                </a:tc>
                <a:tc>
                  <a:txBody>
                    <a:bodyPr/>
                    <a:lstStyle/>
                    <a:p>
                      <a:r>
                        <a:rPr lang="en-US" dirty="0"/>
                        <a:t>Assistant Principal (1)</a:t>
                      </a:r>
                    </a:p>
                  </a:txBody>
                  <a:tcPr anchor="ctr"/>
                </a:tc>
                <a:extLst>
                  <a:ext uri="{0D108BD9-81ED-4DB2-BD59-A6C34878D82A}">
                    <a16:rowId xmlns:a16="http://schemas.microsoft.com/office/drawing/2014/main" val="1813335333"/>
                  </a:ext>
                </a:extLst>
              </a:tr>
              <a:tr h="441908">
                <a:tc>
                  <a:txBody>
                    <a:bodyPr/>
                    <a:lstStyle/>
                    <a:p>
                      <a:endParaRPr lang="en-US" dirty="0"/>
                    </a:p>
                  </a:txBody>
                  <a:tcPr anchor="ctr"/>
                </a:tc>
                <a:tc>
                  <a:txBody>
                    <a:bodyPr/>
                    <a:lstStyle/>
                    <a:p>
                      <a:r>
                        <a:rPr lang="en-US" dirty="0"/>
                        <a:t>Instructional Coach (1)</a:t>
                      </a:r>
                    </a:p>
                  </a:txBody>
                  <a:tcPr anchor="ctr"/>
                </a:tc>
                <a:extLst>
                  <a:ext uri="{0D108BD9-81ED-4DB2-BD59-A6C34878D82A}">
                    <a16:rowId xmlns:a16="http://schemas.microsoft.com/office/drawing/2014/main" val="4138019235"/>
                  </a:ext>
                </a:extLst>
              </a:tr>
              <a:tr h="441908">
                <a:tc>
                  <a:txBody>
                    <a:bodyPr/>
                    <a:lstStyle/>
                    <a:p>
                      <a:endParaRPr lang="en-US"/>
                    </a:p>
                  </a:txBody>
                  <a:tcPr anchor="ctr"/>
                </a:tc>
                <a:tc>
                  <a:txBody>
                    <a:bodyPr/>
                    <a:lstStyle/>
                    <a:p>
                      <a:r>
                        <a:rPr lang="en-US" dirty="0"/>
                        <a:t>Counselor (1)</a:t>
                      </a:r>
                    </a:p>
                  </a:txBody>
                  <a:tcPr anchor="ctr"/>
                </a:tc>
                <a:extLst>
                  <a:ext uri="{0D108BD9-81ED-4DB2-BD59-A6C34878D82A}">
                    <a16:rowId xmlns:a16="http://schemas.microsoft.com/office/drawing/2014/main" val="4244013826"/>
                  </a:ext>
                </a:extLst>
              </a:tr>
              <a:tr h="441908">
                <a:tc>
                  <a:txBody>
                    <a:bodyPr/>
                    <a:lstStyle/>
                    <a:p>
                      <a:endParaRPr lang="en-US" dirty="0"/>
                    </a:p>
                  </a:txBody>
                  <a:tcPr anchor="ctr"/>
                </a:tc>
                <a:tc>
                  <a:txBody>
                    <a:bodyPr/>
                    <a:lstStyle/>
                    <a:p>
                      <a:r>
                        <a:rPr lang="en-US" dirty="0"/>
                        <a:t>Teachers (4)</a:t>
                      </a:r>
                    </a:p>
                  </a:txBody>
                  <a:tcPr anchor="ctr"/>
                </a:tc>
                <a:extLst>
                  <a:ext uri="{0D108BD9-81ED-4DB2-BD59-A6C34878D82A}">
                    <a16:rowId xmlns:a16="http://schemas.microsoft.com/office/drawing/2014/main" val="322258494"/>
                  </a:ext>
                </a:extLst>
              </a:tr>
              <a:tr h="441908">
                <a:tc>
                  <a:txBody>
                    <a:bodyPr/>
                    <a:lstStyle/>
                    <a:p>
                      <a:endParaRPr lang="en-US" dirty="0"/>
                    </a:p>
                  </a:txBody>
                  <a:tcPr anchor="ctr"/>
                </a:tc>
                <a:tc>
                  <a:txBody>
                    <a:bodyPr/>
                    <a:lstStyle/>
                    <a:p>
                      <a:r>
                        <a:rPr lang="en-US" dirty="0"/>
                        <a:t>Social Emotional Learning Coach (1)</a:t>
                      </a:r>
                    </a:p>
                  </a:txBody>
                  <a:tcPr anchor="ctr"/>
                </a:tc>
                <a:extLst>
                  <a:ext uri="{0D108BD9-81ED-4DB2-BD59-A6C34878D82A}">
                    <a16:rowId xmlns:a16="http://schemas.microsoft.com/office/drawing/2014/main" val="730182601"/>
                  </a:ext>
                </a:extLst>
              </a:tr>
              <a:tr h="441908">
                <a:tc>
                  <a:txBody>
                    <a:bodyPr/>
                    <a:lstStyle/>
                    <a:p>
                      <a:endParaRPr lang="en-US"/>
                    </a:p>
                  </a:txBody>
                  <a:tcPr anchor="ctr"/>
                </a:tc>
                <a:tc>
                  <a:txBody>
                    <a:bodyPr/>
                    <a:lstStyle/>
                    <a:p>
                      <a:r>
                        <a:rPr lang="en-US" dirty="0"/>
                        <a:t>SST Interventional Specialist </a:t>
                      </a:r>
                    </a:p>
                  </a:txBody>
                  <a:tcPr anchor="ctr"/>
                </a:tc>
                <a:extLst>
                  <a:ext uri="{0D108BD9-81ED-4DB2-BD59-A6C34878D82A}">
                    <a16:rowId xmlns:a16="http://schemas.microsoft.com/office/drawing/2014/main" val="4141923448"/>
                  </a:ext>
                </a:extLst>
              </a:tr>
              <a:tr h="441908">
                <a:tc>
                  <a:txBody>
                    <a:bodyPr/>
                    <a:lstStyle/>
                    <a:p>
                      <a:endParaRPr lang="en-US"/>
                    </a:p>
                  </a:txBody>
                  <a:tcPr anchor="ctr"/>
                </a:tc>
                <a:tc>
                  <a:txBody>
                    <a:bodyPr/>
                    <a:lstStyle/>
                    <a:p>
                      <a:r>
                        <a:rPr lang="en-US" dirty="0"/>
                        <a:t>No Instructional Aide (2)</a:t>
                      </a:r>
                    </a:p>
                  </a:txBody>
                  <a:tcPr anchor="ctr"/>
                </a:tc>
                <a:extLst>
                  <a:ext uri="{0D108BD9-81ED-4DB2-BD59-A6C34878D82A}">
                    <a16:rowId xmlns:a16="http://schemas.microsoft.com/office/drawing/2014/main" val="80662819"/>
                  </a:ext>
                </a:extLst>
              </a:tr>
            </a:tbl>
          </a:graphicData>
        </a:graphic>
      </p:graphicFrame>
      <p:sp>
        <p:nvSpPr>
          <p:cNvPr id="4" name="Slide Number Placeholder 3">
            <a:extLst>
              <a:ext uri="{FF2B5EF4-FFF2-40B4-BE49-F238E27FC236}">
                <a16:creationId xmlns:a16="http://schemas.microsoft.com/office/drawing/2014/main" id="{E37E5378-8576-2B7B-0DB0-16BBBCFFC2E8}"/>
              </a:ext>
            </a:extLst>
          </p:cNvPr>
          <p:cNvSpPr>
            <a:spLocks noGrp="1"/>
          </p:cNvSpPr>
          <p:nvPr>
            <p:ph type="sldNum" sz="quarter" idx="12"/>
          </p:nvPr>
        </p:nvSpPr>
        <p:spPr/>
        <p:txBody>
          <a:bodyPr/>
          <a:lstStyle/>
          <a:p>
            <a:fld id="{AEC10A0C-BB77-FD4A-8FA4-D4334D01E3A4}" type="slidenum">
              <a:rPr lang="en-US" smtClean="0"/>
              <a:pPr/>
              <a:t>18</a:t>
            </a:fld>
            <a:endParaRPr lang="en-US"/>
          </a:p>
        </p:txBody>
      </p:sp>
      <p:graphicFrame>
        <p:nvGraphicFramePr>
          <p:cNvPr id="3" name="Table 2">
            <a:extLst>
              <a:ext uri="{FF2B5EF4-FFF2-40B4-BE49-F238E27FC236}">
                <a16:creationId xmlns:a16="http://schemas.microsoft.com/office/drawing/2014/main" id="{8BD40AB5-D526-8D38-563D-5777281D673C}"/>
              </a:ext>
            </a:extLst>
          </p:cNvPr>
          <p:cNvGraphicFramePr>
            <a:graphicFrameLocks noGrp="1"/>
          </p:cNvGraphicFramePr>
          <p:nvPr>
            <p:extLst>
              <p:ext uri="{D42A27DB-BD31-4B8C-83A1-F6EECF244321}">
                <p14:modId xmlns:p14="http://schemas.microsoft.com/office/powerpoint/2010/main" val="2538759369"/>
              </p:ext>
            </p:extLst>
          </p:nvPr>
        </p:nvGraphicFramePr>
        <p:xfrm>
          <a:off x="1042813" y="5575808"/>
          <a:ext cx="10496931" cy="828040"/>
        </p:xfrm>
        <a:graphic>
          <a:graphicData uri="http://schemas.openxmlformats.org/drawingml/2006/table">
            <a:tbl>
              <a:tblPr firstRow="1" bandRow="1">
                <a:tableStyleId>{5C22544A-7EE6-4342-B048-85BDC9FD1C3A}</a:tableStyleId>
              </a:tblPr>
              <a:tblGrid>
                <a:gridCol w="10496931">
                  <a:extLst>
                    <a:ext uri="{9D8B030D-6E8A-4147-A177-3AD203B41FA5}">
                      <a16:colId xmlns:a16="http://schemas.microsoft.com/office/drawing/2014/main" val="32558296"/>
                    </a:ext>
                  </a:extLst>
                </a:gridCol>
              </a:tblGrid>
              <a:tr h="370840">
                <a:tc>
                  <a:txBody>
                    <a:bodyPr/>
                    <a:lstStyle/>
                    <a:p>
                      <a:r>
                        <a:rPr lang="en-US" sz="2400" b="1" dirty="0">
                          <a:solidFill>
                            <a:schemeClr val="tx1"/>
                          </a:solidFill>
                        </a:rPr>
                        <a:t>Summary of Changes </a:t>
                      </a:r>
                      <a:r>
                        <a:rPr lang="en-US" sz="2400" b="0" dirty="0">
                          <a:solidFill>
                            <a:schemeClr val="tx1"/>
                          </a:solidFill>
                        </a:rPr>
                        <a:t> </a:t>
                      </a:r>
                      <a:endParaRPr lang="en-US" sz="2400" b="1"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r>
                        <a:rPr lang="en-US" b="1" i="0" dirty="0">
                          <a:solidFill>
                            <a:srgbClr val="FF0000"/>
                          </a:solidFill>
                        </a:rPr>
                        <a:t>Duties of removed positions will be absorbed by staff who traditionally perform similar duties</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917898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a:t>Questions for the GO Team to Consider and Discuss</a:t>
            </a:r>
          </a:p>
        </p:txBody>
      </p:sp>
      <p:sp>
        <p:nvSpPr>
          <p:cNvPr id="2" name="Slide Number Placeholder 1"/>
          <p:cNvSpPr>
            <a:spLocks noGrp="1"/>
          </p:cNvSpPr>
          <p:nvPr>
            <p:ph type="sldNum" sz="quarter" idx="12"/>
          </p:nvPr>
        </p:nvSpPr>
        <p:spPr>
          <a:xfrm>
            <a:off x="11250930" y="653796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19</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11196066" y="64008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4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spcBef>
                <a:spcPts val="0"/>
              </a:spcBef>
              <a:buClr>
                <a:schemeClr val="accent2"/>
              </a:buClr>
              <a:buSzPts val="6000"/>
            </a:pPr>
            <a:r>
              <a:rPr lang="en-US" b="1">
                <a:solidFill>
                  <a:schemeClr val="accent2"/>
                </a:solidFill>
              </a:rPr>
              <a:t>Where We’re </a:t>
            </a:r>
            <a:r>
              <a:rPr lang="en-US">
                <a:solidFill>
                  <a:schemeClr val="accent2"/>
                </a:solidFill>
              </a:rPr>
              <a:t>G</a:t>
            </a:r>
            <a:r>
              <a:rPr lang="en-US" b="1">
                <a:solidFill>
                  <a:schemeClr val="accent2"/>
                </a:solidFill>
              </a:rPr>
              <a:t>oing?</a:t>
            </a:r>
            <a:endParaRPr/>
          </a:p>
        </p:txBody>
      </p:sp>
      <p:sp>
        <p:nvSpPr>
          <p:cNvPr id="1094" name="Google Shape;1094;p142"/>
          <p:cNvSpPr txBox="1">
            <a:spLocks noGrp="1"/>
          </p:cNvSpPr>
          <p:nvPr>
            <p:ph idx="1"/>
          </p:nvPr>
        </p:nvSpPr>
        <p:spPr>
          <a:xfrm>
            <a:off x="2268719" y="1357461"/>
            <a:ext cx="7465289" cy="4998891"/>
          </a:xfrm>
          <a:prstGeom prst="rect">
            <a:avLst/>
          </a:prstGeom>
          <a:noFill/>
          <a:ln>
            <a:noFill/>
          </a:ln>
        </p:spPr>
        <p:txBody>
          <a:bodyPr spcFirstLastPara="1" vert="horz" wrap="square" lIns="68569" tIns="34275" rIns="68569" bIns="34275" rtlCol="0" anchor="t" anchorCtr="0">
            <a:noAutofit/>
          </a:bodyPr>
          <a:lstStyle/>
          <a:p>
            <a:pPr marL="520700" indent="-457200">
              <a:spcBef>
                <a:spcPts val="600"/>
              </a:spcBef>
              <a:buSzPct val="100000"/>
            </a:pPr>
            <a:r>
              <a:rPr lang="en-US"/>
              <a:t>Our next meeting is the </a:t>
            </a:r>
            <a:r>
              <a:rPr lang="en-US" b="1" u="sng"/>
              <a:t>Budget Approval Meeting</a:t>
            </a:r>
            <a:r>
              <a:rPr lang="en-US"/>
              <a:t> </a:t>
            </a:r>
          </a:p>
          <a:p>
            <a:pPr marL="520700" indent="-457200">
              <a:spcBef>
                <a:spcPts val="600"/>
              </a:spcBef>
              <a:buSzPct val="100000"/>
            </a:pPr>
            <a:endParaRPr lang="en-US"/>
          </a:p>
          <a:p>
            <a:pPr marL="520700" indent="-457200">
              <a:spcBef>
                <a:spcPts val="600"/>
              </a:spcBef>
              <a:buSzPct val="100000"/>
            </a:pPr>
            <a:r>
              <a:rPr lang="en-US" sz="2400" b="1" u="sng">
                <a:solidFill>
                  <a:schemeClr val="accent2">
                    <a:lumMod val="75000"/>
                  </a:schemeClr>
                </a:solidFill>
              </a:rPr>
              <a:t>What:</a:t>
            </a:r>
          </a:p>
          <a:p>
            <a:pPr marL="520700" indent="-457200">
              <a:spcBef>
                <a:spcPts val="600"/>
              </a:spcBef>
              <a:buSzPct val="100000"/>
            </a:pPr>
            <a:r>
              <a:rPr lang="en-US"/>
              <a:t>	During this meeting we will </a:t>
            </a:r>
            <a:r>
              <a:rPr lang="en-US" sz="2000"/>
              <a:t>review the budget, which should be updated based on feedback from the staffing conference, Associate Superintendents, and key leaders. After review, GO Teams will need to </a:t>
            </a:r>
            <a:r>
              <a:rPr lang="en-US" sz="2000" b="1">
                <a:solidFill>
                  <a:schemeClr val="accent2"/>
                </a:solidFill>
              </a:rPr>
              <a:t>take action</a:t>
            </a:r>
            <a:r>
              <a:rPr lang="en-US" sz="2000">
                <a:solidFill>
                  <a:schemeClr val="accent2"/>
                </a:solidFill>
              </a:rPr>
              <a:t> </a:t>
            </a:r>
            <a:r>
              <a:rPr lang="en-US" sz="2000"/>
              <a:t>(i.e., vote) on the FY25 Budget.  </a:t>
            </a:r>
          </a:p>
          <a:p>
            <a:pPr marL="63500">
              <a:spcBef>
                <a:spcPts val="600"/>
              </a:spcBef>
              <a:buSzPct val="100000"/>
            </a:pPr>
            <a:r>
              <a:rPr lang="en-US" sz="2400" b="1" u="sng">
                <a:solidFill>
                  <a:schemeClr val="accent2">
                    <a:lumMod val="75000"/>
                  </a:schemeClr>
                </a:solidFill>
              </a:rPr>
              <a:t>Why:</a:t>
            </a:r>
          </a:p>
          <a:p>
            <a:pPr marL="520700" indent="-6350">
              <a:spcBef>
                <a:spcPts val="600"/>
              </a:spcBef>
              <a:buSzPct val="100000"/>
            </a:pPr>
            <a:r>
              <a:rPr lang="en-US" sz="2000"/>
              <a:t>Principals will present the final budget recommendations for GO Team approval. </a:t>
            </a:r>
            <a:endParaRPr lang="en-US" sz="2000" b="1" u="sng"/>
          </a:p>
          <a:p>
            <a:pPr marL="63500">
              <a:spcBef>
                <a:spcPts val="600"/>
              </a:spcBef>
              <a:buSzPct val="100000"/>
            </a:pPr>
            <a:r>
              <a:rPr lang="en-US" sz="2400" b="1" u="sng">
                <a:solidFill>
                  <a:schemeClr val="accent2">
                    <a:lumMod val="75000"/>
                  </a:schemeClr>
                </a:solidFill>
              </a:rPr>
              <a:t>When:</a:t>
            </a:r>
          </a:p>
          <a:p>
            <a:pPr marL="520700" indent="-6350">
              <a:spcBef>
                <a:spcPts val="600"/>
              </a:spcBef>
              <a:buSzPct val="100000"/>
            </a:pPr>
            <a:r>
              <a:rPr lang="en-US" sz="2000"/>
              <a:t>All approval meetings </a:t>
            </a:r>
            <a:r>
              <a:rPr lang="en-US" sz="2000" b="1">
                <a:solidFill>
                  <a:srgbClr val="FF0000"/>
                </a:solidFill>
              </a:rPr>
              <a:t>must</a:t>
            </a:r>
            <a:r>
              <a:rPr lang="en-US" sz="2000"/>
              <a:t> be held </a:t>
            </a:r>
            <a:r>
              <a:rPr lang="en-US" sz="2000" b="1">
                <a:solidFill>
                  <a:srgbClr val="FF0000"/>
                </a:solidFill>
              </a:rPr>
              <a:t>after</a:t>
            </a:r>
            <a:r>
              <a:rPr lang="en-US" sz="2000"/>
              <a:t> staffing conferences. Budgets must be approved by </a:t>
            </a:r>
            <a:r>
              <a:rPr lang="en-US" sz="2000" b="1">
                <a:solidFill>
                  <a:srgbClr val="FF0000"/>
                </a:solidFill>
              </a:rPr>
              <a:t>March 15</a:t>
            </a:r>
            <a:r>
              <a:rPr lang="en-US" sz="2000" b="1" baseline="30000">
                <a:solidFill>
                  <a:srgbClr val="FF0000"/>
                </a:solidFill>
              </a:rPr>
              <a:t>th</a:t>
            </a:r>
            <a:r>
              <a:rPr lang="en-US" sz="2000"/>
              <a:t>. </a:t>
            </a:r>
          </a:p>
          <a:p>
            <a:pPr>
              <a:spcBef>
                <a:spcPts val="0"/>
              </a:spcBef>
              <a:buClr>
                <a:schemeClr val="dk1"/>
              </a:buClr>
              <a:buSzPts val="2400"/>
            </a:pPr>
            <a:endParaRPr lang="en-US"/>
          </a:p>
        </p:txBody>
      </p:sp>
      <p:sp>
        <p:nvSpPr>
          <p:cNvPr id="1095" name="Google Shape;1095;p142"/>
          <p:cNvSpPr txBox="1">
            <a:spLocks noGrp="1"/>
          </p:cNvSpPr>
          <p:nvPr>
            <p:ph type="sldNum" sz="quarter" idx="4"/>
          </p:nvPr>
        </p:nvSpPr>
        <p:spPr>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0083A9"/>
                </a:solidFill>
                <a:effectLst/>
                <a:uLnTx/>
                <a:uFillTx/>
                <a:latin typeface="Arial"/>
                <a:cs typeface="Arial"/>
                <a:sym typeface="Arial"/>
              </a:rPr>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t>20</a:t>
            </a:fld>
            <a:endParaRPr kumimoji="0" sz="1200" b="0" i="0" u="none" strike="noStrike" kern="1200" cap="none" spc="0" normalizeH="0" baseline="0" noProof="0">
              <a:ln>
                <a:noFill/>
              </a:ln>
              <a:solidFill>
                <a:srgbClr val="0083A9"/>
              </a:solidFill>
              <a:effectLst/>
              <a:uLnTx/>
              <a:uFillTx/>
              <a:latin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vert="horz" lIns="91440" tIns="45720" rIns="91440" bIns="45720" rtlCol="0" anchor="t">
            <a:normAutofit/>
          </a:bodyPr>
          <a:lstStyle/>
          <a:p>
            <a:pPr marL="342900" indent="-342900">
              <a:buFont typeface="Arial" panose="020B0604020202020204" pitchFamily="34" charset="0"/>
              <a:buChar char="•"/>
            </a:pPr>
            <a:r>
              <a:rPr lang="en-US" sz="2600" b="1">
                <a:solidFill>
                  <a:schemeClr val="tx2">
                    <a:lumMod val="75000"/>
                  </a:schemeClr>
                </a:solidFill>
              </a:rPr>
              <a:t>February </a:t>
            </a:r>
            <a:endParaRPr lang="en-US"/>
          </a:p>
          <a:p>
            <a:pPr marL="800100" lvl="1" indent="-342900">
              <a:buFont typeface="Arial" panose="020B0604020202020204" pitchFamily="34" charset="0"/>
              <a:buChar char="•"/>
            </a:pPr>
            <a:r>
              <a:rPr lang="en-US" sz="2000">
                <a:solidFill>
                  <a:schemeClr val="bg2">
                    <a:lumMod val="25000"/>
                  </a:schemeClr>
                </a:solidFill>
              </a:rPr>
              <a:t>HR Staffing Conferences (Late February)</a:t>
            </a:r>
          </a:p>
          <a:p>
            <a:pPr marL="342900" indent="-342900">
              <a:lnSpc>
                <a:spcPct val="160000"/>
              </a:lnSpc>
              <a:buFont typeface="Arial" panose="020B0604020202020204" pitchFamily="34" charset="0"/>
              <a:buChar char="•"/>
            </a:pPr>
            <a:r>
              <a:rPr lang="en-US" sz="2600" b="1">
                <a:solidFill>
                  <a:schemeClr val="tx2">
                    <a:lumMod val="75000"/>
                  </a:schemeClr>
                </a:solidFill>
              </a:rPr>
              <a:t>March</a:t>
            </a:r>
          </a:p>
          <a:p>
            <a:pPr marL="800100" lvl="1" indent="-342900">
              <a:buFont typeface="Arial" panose="020B0604020202020204" pitchFamily="34" charset="0"/>
              <a:buChar char="•"/>
            </a:pPr>
            <a:r>
              <a:rPr lang="en-US" sz="2000">
                <a:solidFill>
                  <a:schemeClr val="bg2">
                    <a:lumMod val="25000"/>
                  </a:schemeClr>
                </a:solidFill>
              </a:rPr>
              <a:t>Final GO Team Approval Meeting (AFTER your school’s Staffing Conference and BEFORE Friday, March 15</a:t>
            </a:r>
            <a:r>
              <a:rPr lang="en-US" sz="2000" baseline="30000">
                <a:solidFill>
                  <a:schemeClr val="bg2">
                    <a:lumMod val="25000"/>
                  </a:schemeClr>
                </a:solidFill>
              </a:rPr>
              <a:t>th</a:t>
            </a:r>
            <a:r>
              <a:rPr lang="en-US" sz="200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21</a:t>
            </a:fld>
            <a:endParaRPr kumimoji="0" lang="en-US" sz="900" b="0" i="0" u="none" strike="noStrike" kern="1200" cap="none" spc="0" normalizeH="0" baseline="0" noProof="0">
              <a:ln>
                <a:noFill/>
              </a:ln>
              <a:solidFill>
                <a:srgbClr val="0083A9"/>
              </a:solidFill>
              <a:effectLst/>
              <a:uLnTx/>
              <a:uFillTx/>
              <a:latin typeface="Tenorite"/>
              <a:ea typeface="+mn-ea"/>
              <a:cs typeface="+mn-cs"/>
            </a:endParaRPr>
          </a:p>
        </p:txBody>
      </p:sp>
    </p:spTree>
    <p:extLst>
      <p:ext uri="{BB962C8B-B14F-4D97-AF65-F5344CB8AC3E}">
        <p14:creationId xmlns:p14="http://schemas.microsoft.com/office/powerpoint/2010/main" val="4257743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43"/>
          <p:cNvSpPr txBox="1">
            <a:spLocks noGrp="1"/>
          </p:cNvSpPr>
          <p:nvPr>
            <p:ph type="ctrTitle"/>
          </p:nvPr>
        </p:nvSpPr>
        <p:spPr>
          <a:xfrm>
            <a:off x="2399621" y="1699022"/>
            <a:ext cx="4665209" cy="1790700"/>
          </a:xfrm>
          <a:prstGeom prst="rect">
            <a:avLst/>
          </a:prstGeom>
          <a:noFill/>
          <a:ln>
            <a:noFill/>
          </a:ln>
        </p:spPr>
        <p:txBody>
          <a:bodyPr spcFirstLastPara="1" vert="horz" wrap="square" lIns="68569" tIns="34275" rIns="68569" bIns="34275" rtlCol="0" anchor="b" anchorCtr="0">
            <a:noAutofit/>
          </a:bodyPr>
          <a:lstStyle/>
          <a:p>
            <a:pPr>
              <a:spcBef>
                <a:spcPts val="0"/>
              </a:spcBef>
              <a:buClr>
                <a:schemeClr val="dk1"/>
              </a:buClr>
              <a:buSzPts val="6000"/>
            </a:pPr>
            <a:r>
              <a:rPr lang="en-US">
                <a:latin typeface="Arial"/>
                <a:cs typeface="Arial"/>
                <a:sym typeface="Arial"/>
              </a:rPr>
              <a:t>Thank you</a:t>
            </a:r>
            <a:endParaRPr>
              <a:latin typeface="Arial"/>
              <a:cs typeface="Arial"/>
              <a:sym typeface="Arial"/>
            </a:endParaRPr>
          </a:p>
        </p:txBody>
      </p:sp>
      <p:sp>
        <p:nvSpPr>
          <p:cNvPr id="1101" name="Google Shape;1101;p143"/>
          <p:cNvSpPr txBox="1">
            <a:spLocks noGrp="1"/>
          </p:cNvSpPr>
          <p:nvPr>
            <p:ph type="sldNum" idx="4294967295"/>
          </p:nvPr>
        </p:nvSpPr>
        <p:spPr>
          <a:xfrm>
            <a:off x="10029826" y="5624513"/>
            <a:ext cx="638175"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solidFill>
                  <a:srgbClr val="0083A9"/>
                </a:solidFill>
                <a:latin typeface="Tenorite"/>
              </a:rPr>
              <a:pPr/>
              <a:t>22</a:t>
            </a:fld>
            <a:endParaRPr>
              <a:solidFill>
                <a:srgbClr val="0083A9"/>
              </a:solidFill>
              <a:latin typeface="Tenorit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124933" y="1562282"/>
          <a:ext cx="9692640" cy="329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6677326" y="3808532"/>
            <a:ext cx="1710659" cy="2091180"/>
          </a:xfrm>
          <a:prstGeom prst="rect">
            <a:avLst/>
          </a:prstGeom>
        </p:spPr>
      </p:pic>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37432" y="1314714"/>
            <a:ext cx="607679" cy="8896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9382" y="5964060"/>
            <a:ext cx="516250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p:txBody>
      </p:sp>
      <p:grpSp>
        <p:nvGrpSpPr>
          <p:cNvPr id="8" name="Group 7"/>
          <p:cNvGrpSpPr/>
          <p:nvPr/>
        </p:nvGrpSpPr>
        <p:grpSpPr>
          <a:xfrm>
            <a:off x="5263505" y="2440598"/>
            <a:ext cx="1873248" cy="4474383"/>
            <a:chOff x="3514648" y="-2315583"/>
            <a:chExt cx="1579830" cy="4474383"/>
          </a:xfrm>
        </p:grpSpPr>
        <p:sp>
          <p:nvSpPr>
            <p:cNvPr id="9" name="Rectangle 8"/>
            <p:cNvSpPr/>
            <p:nvPr/>
          </p:nvSpPr>
          <p:spPr>
            <a:xfrm>
              <a:off x="3514648" y="1240439"/>
              <a:ext cx="928670" cy="9183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Rectangle 9"/>
            <p:cNvSpPr/>
            <p:nvPr/>
          </p:nvSpPr>
          <p:spPr>
            <a:xfrm>
              <a:off x="4165808" y="-2315583"/>
              <a:ext cx="928670" cy="9183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Step 5        </a:t>
              </a:r>
              <a:r>
                <a:rPr kumimoji="0" lang="en-US" sz="14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 </a:t>
              </a:r>
              <a:r>
                <a:rPr kumimoji="0" lang="en-US" sz="1400" b="0" i="0" u="none" strike="noStrike" kern="1200" cap="none" spc="0" normalizeH="0" baseline="0" noProof="0">
                  <a:ln>
                    <a:noFill/>
                  </a:ln>
                  <a:solidFill>
                    <a:prstClr val="black">
                      <a:hueOff val="0"/>
                      <a:satOff val="0"/>
                      <a:lumOff val="0"/>
                      <a:alphaOff val="0"/>
                    </a:prstClr>
                  </a:solidFill>
                  <a:effectLst/>
                  <a:uLnTx/>
                  <a:uFillTx/>
                  <a:ea typeface="+mn-ea"/>
                  <a:cs typeface="+mn-cs"/>
                </a:rPr>
                <a:t>GO Team Feedback Session</a:t>
              </a:r>
            </a:p>
            <a:p>
              <a:pPr defTabSz="711200">
                <a:lnSpc>
                  <a:spcPct val="90000"/>
                </a:lnSpc>
                <a:spcBef>
                  <a:spcPct val="0"/>
                </a:spcBef>
                <a:spcAft>
                  <a:spcPct val="35000"/>
                </a:spcAft>
                <a:defRPr/>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ongoing if necessary</a:t>
              </a:r>
              <a:endParaRPr lang="en-US" sz="1200">
                <a:solidFill>
                  <a:srgbClr val="FF0000"/>
                </a:solidFill>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ea typeface="+mn-ea"/>
                <a:cs typeface="+mn-cs"/>
              </a:endParaRPr>
            </a:p>
          </p:txBody>
        </p:sp>
      </p:grpSp>
      <p:sp>
        <p:nvSpPr>
          <p:cNvPr id="11" name="Title 1"/>
          <p:cNvSpPr txBox="1">
            <a:spLocks/>
          </p:cNvSpPr>
          <p:nvPr/>
        </p:nvSpPr>
        <p:spPr>
          <a:xfrm>
            <a:off x="124933" y="322659"/>
            <a:ext cx="9941815" cy="110876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latin typeface="Trebuchet MS"/>
              </a:rPr>
              <a:t>Overview of FY ‘25 GO Team Budget Process</a:t>
            </a:r>
          </a:p>
        </p:txBody>
      </p:sp>
    </p:spTree>
    <p:extLst>
      <p:ext uri="{BB962C8B-B14F-4D97-AF65-F5344CB8AC3E}">
        <p14:creationId xmlns:p14="http://schemas.microsoft.com/office/powerpoint/2010/main" val="338461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634867" y="86868"/>
            <a:ext cx="8165592" cy="768096"/>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sng" strike="noStrike" cap="none">
                <a:solidFill>
                  <a:schemeClr val="dk1"/>
                </a:solidFill>
                <a:latin typeface="Calibri"/>
                <a:ea typeface="Calibri"/>
                <a:cs typeface="Calibri"/>
                <a:sym typeface="Calibri"/>
              </a:rPr>
              <a:t>Budget Feedback </a:t>
            </a:r>
            <a:r>
              <a:rPr lang="en-US" sz="4400" u="sng" cap="none">
                <a:solidFill>
                  <a:schemeClr val="dk1"/>
                </a:solidFill>
                <a:latin typeface="Calibri"/>
                <a:ea typeface="Calibri"/>
                <a:cs typeface="Calibri"/>
                <a:sym typeface="Calibri"/>
              </a:rPr>
              <a:t>Meeting</a:t>
            </a:r>
            <a:endParaRPr lang="en-US" sz="4400" b="1" i="0" u="sng" strike="noStrike" cap="none">
              <a:solidFill>
                <a:schemeClr val="dk1"/>
              </a:solidFill>
              <a:latin typeface="Calibri"/>
              <a:ea typeface="Calibri"/>
              <a:cs typeface="Calibri"/>
              <a:sym typeface="Calibri"/>
            </a:endParaRPr>
          </a:p>
        </p:txBody>
      </p:sp>
      <p:sp>
        <p:nvSpPr>
          <p:cNvPr id="100" name="Shape 100"/>
          <p:cNvSpPr txBox="1">
            <a:spLocks noGrp="1"/>
          </p:cNvSpPr>
          <p:nvPr>
            <p:ph sz="half" idx="2"/>
          </p:nvPr>
        </p:nvSpPr>
        <p:spPr>
          <a:xfrm>
            <a:off x="3526091" y="1221867"/>
            <a:ext cx="8383143" cy="5161788"/>
          </a:xfrm>
          <a:prstGeom prst="rect">
            <a:avLst/>
          </a:prstGeom>
          <a:noFill/>
          <a:ln>
            <a:noFill/>
          </a:ln>
        </p:spPr>
        <p:txBody>
          <a:bodyPr lIns="91425" tIns="45700" rIns="91425" bIns="45700" anchor="t" anchorCtr="0">
            <a:noAutofit/>
          </a:bodyPr>
          <a:lstStyle/>
          <a:p>
            <a:pPr marL="0" indent="0">
              <a:spcBef>
                <a:spcPts val="0"/>
              </a:spcBef>
              <a:buSzPct val="100000"/>
              <a:buNone/>
            </a:pPr>
            <a:r>
              <a:rPr lang="en-US" sz="2800" b="1" u="sng">
                <a:solidFill>
                  <a:schemeClr val="accent3"/>
                </a:solidFill>
              </a:rPr>
              <a:t>What</a:t>
            </a:r>
          </a:p>
          <a:p>
            <a:pPr marL="0" indent="0">
              <a:spcBef>
                <a:spcPts val="0"/>
              </a:spcBef>
              <a:spcAft>
                <a:spcPts val="1200"/>
              </a:spcAft>
              <a:buSzPct val="100000"/>
              <a:buNone/>
            </a:pPr>
            <a:r>
              <a:rPr lang="en-US" sz="2200">
                <a:solidFill>
                  <a:schemeClr val="accent5"/>
                </a:solidFill>
              </a:rPr>
              <a:t>The GO Team feedback session(s) should be scheduled for the principal to provide an overview of the school’s draft budget for the GO Team members and the general public. </a:t>
            </a:r>
          </a:p>
          <a:p>
            <a:pPr marL="0" indent="0">
              <a:spcBef>
                <a:spcPts val="0"/>
              </a:spcBef>
              <a:buSzPct val="100000"/>
              <a:buNone/>
            </a:pPr>
            <a:r>
              <a:rPr lang="en-US" sz="2800" b="1" u="sng">
                <a:solidFill>
                  <a:schemeClr val="accent3"/>
                </a:solidFill>
              </a:rPr>
              <a:t>Why</a:t>
            </a:r>
          </a:p>
          <a:p>
            <a:pPr marL="63500" lvl="0" indent="0">
              <a:spcBef>
                <a:spcPts val="0"/>
              </a:spcBef>
              <a:spcAft>
                <a:spcPts val="1200"/>
              </a:spcAft>
              <a:buSzPct val="100000"/>
              <a:buNone/>
            </a:pPr>
            <a:r>
              <a:rPr lang="en-US" sz="2200">
                <a:solidFill>
                  <a:schemeClr val="accent5"/>
                </a:solidFill>
              </a:rPr>
              <a:t>This meeting provides an opportunity for GO Teams to discuss how the school’s budget has been allocated to support the programmatic needs and key strategic priorities. </a:t>
            </a:r>
          </a:p>
          <a:p>
            <a:pPr marL="0" indent="0">
              <a:spcBef>
                <a:spcPts val="0"/>
              </a:spcBef>
              <a:buSzPct val="100000"/>
              <a:buNone/>
            </a:pPr>
            <a:r>
              <a:rPr lang="en-US" sz="2800" b="1" u="sng">
                <a:solidFill>
                  <a:schemeClr val="accent3"/>
                </a:solidFill>
              </a:rPr>
              <a:t>When </a:t>
            </a:r>
          </a:p>
          <a:p>
            <a:pPr marL="63500" indent="0">
              <a:spcBef>
                <a:spcPts val="0"/>
              </a:spcBef>
              <a:buSzPct val="100000"/>
              <a:buNone/>
            </a:pPr>
            <a:r>
              <a:rPr lang="en-US" sz="2200">
                <a:solidFill>
                  <a:schemeClr val="accent5"/>
                </a:solidFill>
                <a:sym typeface="Calibri"/>
              </a:rPr>
              <a:t>Meetings must be held in February </a:t>
            </a:r>
            <a:r>
              <a:rPr lang="en-US" sz="2200" b="1">
                <a:solidFill>
                  <a:schemeClr val="accent4"/>
                </a:solidFill>
                <a:sym typeface="Calibri"/>
              </a:rPr>
              <a:t>before staffing conferences</a:t>
            </a:r>
            <a:r>
              <a:rPr lang="en-US" sz="2200">
                <a:solidFill>
                  <a:schemeClr val="accent5"/>
                </a:solidFill>
                <a:sym typeface="Calibri"/>
              </a:rPr>
              <a:t>. May be combined with the allocation meeting (</a:t>
            </a:r>
            <a:r>
              <a:rPr lang="en-US" sz="2200" i="1">
                <a:solidFill>
                  <a:schemeClr val="accent5"/>
                </a:solidFill>
                <a:sym typeface="Calibri"/>
              </a:rPr>
              <a:t>as needed</a:t>
            </a:r>
            <a:r>
              <a:rPr lang="en-US" sz="2200">
                <a:solidFill>
                  <a:schemeClr val="accent5"/>
                </a:solidFill>
                <a:sym typeface="Calibri"/>
              </a:rPr>
              <a:t>), if the GO Team has completed strategic plan updates and ranked strategic priorities</a:t>
            </a:r>
            <a:r>
              <a:rPr lang="en-US" sz="2200" i="1">
                <a:solidFill>
                  <a:schemeClr val="accent5"/>
                </a:solidFill>
                <a:sym typeface="Calibri"/>
              </a:rPr>
              <a:t>.</a:t>
            </a:r>
            <a:r>
              <a:rPr lang="en-US" sz="2200">
                <a:solidFill>
                  <a:schemeClr val="accent5"/>
                </a:solidFill>
                <a:sym typeface="Calibri"/>
              </a:rPr>
              <a:t> </a:t>
            </a:r>
            <a:endParaRPr lang="en-US" sz="2200">
              <a:solidFill>
                <a:schemeClr val="accent5"/>
              </a:solidFill>
            </a:endParaRPr>
          </a:p>
        </p:txBody>
      </p:sp>
      <p:sp>
        <p:nvSpPr>
          <p:cNvPr id="2" name="Slide Number Placeholder 1"/>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4223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712480" y="421796"/>
            <a:ext cx="7699999" cy="1559146"/>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Tenorite"/>
                <a:ea typeface="+mj-ea"/>
                <a:cs typeface="+mj-cs"/>
              </a:rPr>
              <a:t>John Lewis Invictus Academy </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Tenorite"/>
                <a:ea typeface="+mj-ea"/>
                <a:cs typeface="+mj-cs"/>
              </a:rPr>
              <a:t>Strategic Plan </a:t>
            </a: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2800" b="1" i="1" u="none" strike="noStrike" kern="1200" cap="none" spc="0" normalizeH="0" baseline="0" noProof="0" dirty="0">
              <a:ln>
                <a:noFill/>
              </a:ln>
              <a:solidFill>
                <a:prstClr val="black"/>
              </a:solidFill>
              <a:effectLst/>
              <a:uLnTx/>
              <a:uFillTx/>
              <a:latin typeface="Tenorite"/>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D47B22"/>
                </a:solidFill>
                <a:effectLst/>
                <a:uLnTx/>
                <a:uFillTx/>
                <a:latin typeface="Tenorite"/>
                <a:ea typeface="+mj-ea"/>
                <a:cs typeface="+mj-cs"/>
              </a:rPr>
              <a:t>Strategic Plan 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2420439" y="2343567"/>
            <a:ext cx="5614586"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enorite"/>
                <a:ea typeface="+mn-ea"/>
                <a:cs typeface="+mn-cs"/>
              </a:rPr>
              <a:t>1. Create a culture of high expectations for academic scholarship, civic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enorite"/>
                <a:ea typeface="+mn-ea"/>
                <a:cs typeface="+mn-cs"/>
              </a:rPr>
              <a:t>responsibility, and service for students, staff, and families.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enorite"/>
                <a:ea typeface="+mn-ea"/>
                <a:cs typeface="+mn-cs"/>
              </a:rPr>
              <a:t>2. Prepare and develop knowledgeable staff focused on quality teaching.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enorite"/>
                <a:ea typeface="+mn-ea"/>
                <a:cs typeface="+mn-cs"/>
              </a:rPr>
              <a:t>3. Close the student achievement gap with general education and students with disabilities.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enorite"/>
                <a:ea typeface="+mn-ea"/>
                <a:cs typeface="+mn-cs"/>
              </a:rPr>
              <a:t>4. Implement STEAM-enriched curriculum to drive interdisciplinary and project-based teaching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enorite"/>
                <a:ea typeface="+mn-ea"/>
                <a:cs typeface="+mn-cs"/>
              </a:rPr>
              <a:t>and learning approaches.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enorite"/>
                <a:ea typeface="+mn-ea"/>
                <a:cs typeface="+mn-cs"/>
              </a:rPr>
              <a:t>5. Prepare all students to have the essential life skills to be self-aware, collaborative,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enorite"/>
                <a:ea typeface="+mn-ea"/>
                <a:cs typeface="+mn-cs"/>
              </a:rPr>
              <a:t>accepting of diversity.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enorite"/>
                <a:ea typeface="+mn-ea"/>
                <a:cs typeface="+mn-cs"/>
              </a:rPr>
              <a:t>6. Ensure systems and resources are aligned with school priorities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enorite"/>
                <a:ea typeface="+mn-ea"/>
                <a:cs typeface="+mn-cs"/>
              </a:rPr>
              <a:t>7. Build systems and resources to support STEAM implementation. </a:t>
            </a:r>
            <a:endParaRPr kumimoji="0" lang="en-US" sz="1350" b="1" i="0" u="none" strike="noStrike" kern="1200" cap="none" spc="0" normalizeH="0" baseline="0" noProof="0" dirty="0">
              <a:ln>
                <a:noFill/>
              </a:ln>
              <a:solidFill>
                <a:prstClr val="black"/>
              </a:solidFill>
              <a:effectLst/>
              <a:uLnTx/>
              <a:uFillTx/>
              <a:latin typeface="Tenorite"/>
              <a:ea typeface="+mn-ea"/>
              <a:cs typeface="+mn-cs"/>
            </a:endParaRPr>
          </a:p>
        </p:txBody>
      </p:sp>
      <p:sp>
        <p:nvSpPr>
          <p:cNvPr id="4" name="Arrow: Down 3">
            <a:extLst>
              <a:ext uri="{FF2B5EF4-FFF2-40B4-BE49-F238E27FC236}">
                <a16:creationId xmlns:a16="http://schemas.microsoft.com/office/drawing/2014/main" id="{6A78CE96-E5BA-EF3A-7B27-C48C2EC93A32}"/>
              </a:ext>
            </a:extLst>
          </p:cNvPr>
          <p:cNvSpPr/>
          <p:nvPr/>
        </p:nvSpPr>
        <p:spPr>
          <a:xfrm>
            <a:off x="1818487" y="279806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enorite"/>
              <a:ea typeface="+mn-ea"/>
              <a:cs typeface="+mn-cs"/>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83A9"/>
                </a:solidFill>
                <a:effectLst/>
                <a:uLnTx/>
                <a:uFillTx/>
                <a:latin typeface="Tenorite"/>
                <a:ea typeface="+mn-ea"/>
                <a:cs typeface="+mn-cs"/>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83A9"/>
                </a:solidFill>
                <a:effectLst/>
                <a:uLnTx/>
                <a:uFillTx/>
                <a:latin typeface="Tenorite"/>
                <a:ea typeface="+mn-ea"/>
                <a:cs typeface="+mn-cs"/>
              </a:rPr>
              <a:t>Lower</a:t>
            </a:r>
          </a:p>
        </p:txBody>
      </p:sp>
    </p:spTree>
    <p:extLst>
      <p:ext uri="{BB962C8B-B14F-4D97-AF65-F5344CB8AC3E}">
        <p14:creationId xmlns:p14="http://schemas.microsoft.com/office/powerpoint/2010/main" val="1590972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a:latin typeface="+mj-lt"/>
              </a:rPr>
              <a:t>FY25 Budget Parameters</a:t>
            </a:r>
          </a:p>
        </p:txBody>
      </p:sp>
      <p:graphicFrame>
        <p:nvGraphicFramePr>
          <p:cNvPr id="4" name="Table 3"/>
          <p:cNvGraphicFramePr>
            <a:graphicFrameLocks noGrp="1"/>
          </p:cNvGraphicFramePr>
          <p:nvPr/>
        </p:nvGraphicFramePr>
        <p:xfrm>
          <a:off x="1964016" y="983679"/>
          <a:ext cx="8046720" cy="3699252"/>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6394">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105510">
                <a:tc>
                  <a:txBody>
                    <a:bodyPr/>
                    <a:lstStyle/>
                    <a:p>
                      <a:pPr algn="l"/>
                      <a:r>
                        <a:rPr lang="en-US" sz="1600" dirty="0"/>
                        <a:t>1. Create a culture of high expectations for academic scholarship, civic </a:t>
                      </a:r>
                    </a:p>
                    <a:p>
                      <a:pPr algn="l"/>
                      <a:r>
                        <a:rPr lang="en-US" sz="1600" dirty="0"/>
                        <a:t>responsibility, and service for students, staff, and families.</a:t>
                      </a:r>
                    </a:p>
                  </a:txBody>
                  <a:tcPr/>
                </a:tc>
                <a:tc>
                  <a:txBody>
                    <a:bodyPr/>
                    <a:lstStyle/>
                    <a:p>
                      <a:pPr marL="285750" indent="-285750" algn="l">
                        <a:buFont typeface="Arial" panose="020B0604020202020204" pitchFamily="34" charset="0"/>
                        <a:buChar char="•"/>
                      </a:pPr>
                      <a:r>
                        <a:rPr lang="en-US" sz="1600" dirty="0"/>
                        <a:t>A culture of high expectations will support improved student outcomes</a:t>
                      </a:r>
                    </a:p>
                  </a:txBody>
                  <a:tcPr/>
                </a:tc>
                <a:extLst>
                  <a:ext uri="{0D108BD9-81ED-4DB2-BD59-A6C34878D82A}">
                    <a16:rowId xmlns:a16="http://schemas.microsoft.com/office/drawing/2014/main" val="10001"/>
                  </a:ext>
                </a:extLst>
              </a:tr>
              <a:tr h="596394">
                <a:tc>
                  <a:txBody>
                    <a:bodyPr/>
                    <a:lstStyle/>
                    <a:p>
                      <a:pPr algn="l"/>
                      <a:r>
                        <a:rPr lang="en-US" sz="1600" dirty="0"/>
                        <a:t>2. Prepare and develop all teachers to be knowledgeable in their content area. </a:t>
                      </a:r>
                    </a:p>
                    <a:p>
                      <a:pPr algn="l"/>
                      <a:endParaRPr lang="en-US" sz="1600" dirty="0"/>
                    </a:p>
                  </a:txBody>
                  <a:tcPr/>
                </a:tc>
                <a:tc>
                  <a:txBody>
                    <a:bodyPr/>
                    <a:lstStyle/>
                    <a:p>
                      <a:pPr marL="285750" indent="-285750" algn="l">
                        <a:buFont typeface="Arial" panose="020B0604020202020204" pitchFamily="34" charset="0"/>
                        <a:buChar char="•"/>
                      </a:pPr>
                      <a:r>
                        <a:rPr lang="en-US" sz="1600" dirty="0"/>
                        <a:t>Building teacher capacity in their content area fosters the opportunity for students to engage in rigorous and relevant learning experiences. </a:t>
                      </a:r>
                    </a:p>
                  </a:txBody>
                  <a:tcPr/>
                </a:tc>
                <a:extLst>
                  <a:ext uri="{0D108BD9-81ED-4DB2-BD59-A6C34878D82A}">
                    <a16:rowId xmlns:a16="http://schemas.microsoft.com/office/drawing/2014/main" val="10002"/>
                  </a:ext>
                </a:extLst>
              </a:tr>
              <a:tr h="902102">
                <a:tc>
                  <a:txBody>
                    <a:bodyPr/>
                    <a:lstStyle/>
                    <a:p>
                      <a:pPr algn="l"/>
                      <a:r>
                        <a:rPr lang="en-US" sz="1600" dirty="0"/>
                        <a:t>3. Improve students’ mastery of core content knowledge (ELA, Math, Science, Social Studies. </a:t>
                      </a:r>
                    </a:p>
                  </a:txBody>
                  <a:tcPr/>
                </a:tc>
                <a:tc>
                  <a:txBody>
                    <a:bodyPr/>
                    <a:lstStyle/>
                    <a:p>
                      <a:pPr marL="285750" indent="-285750" algn="l">
                        <a:buFont typeface="Arial" panose="020B0604020202020204" pitchFamily="34" charset="0"/>
                        <a:buChar char="•"/>
                      </a:pPr>
                      <a:r>
                        <a:rPr lang="en-US" sz="1600" dirty="0"/>
                        <a:t>Increasing student achievement will ensure students are prepared for high school and post secondary options.  </a:t>
                      </a:r>
                    </a:p>
                  </a:txBody>
                  <a:tcPr/>
                </a:tc>
                <a:extLst>
                  <a:ext uri="{0D108BD9-81ED-4DB2-BD59-A6C34878D82A}">
                    <a16:rowId xmlns:a16="http://schemas.microsoft.com/office/drawing/2014/main" val="848342687"/>
                  </a:ext>
                </a:extLst>
              </a:tr>
            </a:tbl>
          </a:graphicData>
        </a:graphic>
      </p:graphicFrame>
      <p:sp>
        <p:nvSpPr>
          <p:cNvPr id="5" name="Slide Number Placeholder 4"/>
          <p:cNvSpPr>
            <a:spLocks noGrp="1"/>
          </p:cNvSpPr>
          <p:nvPr>
            <p:ph type="sldNum" sz="quarter" idx="12"/>
          </p:nvPr>
        </p:nvSpPr>
        <p:spPr>
          <a:xfrm>
            <a:off x="11260074" y="6481762"/>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7</a:t>
            </a:fld>
            <a:endParaRPr lang="en-US" dirty="0"/>
          </a:p>
        </p:txBody>
      </p:sp>
    </p:spTree>
    <p:extLst>
      <p:ext uri="{BB962C8B-B14F-4D97-AF65-F5344CB8AC3E}">
        <p14:creationId xmlns:p14="http://schemas.microsoft.com/office/powerpoint/2010/main" val="4212356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FY25 Budget Parameters</a:t>
            </a:r>
          </a:p>
        </p:txBody>
      </p:sp>
      <p:sp>
        <p:nvSpPr>
          <p:cNvPr id="5" name="Slide Number Placeholder 4"/>
          <p:cNvSpPr>
            <a:spLocks noGrp="1"/>
          </p:cNvSpPr>
          <p:nvPr>
            <p:ph type="sldNum" sz="quarter" idx="12"/>
          </p:nvPr>
        </p:nvSpPr>
        <p:spPr>
          <a:xfrm>
            <a:off x="11305794" y="6481762"/>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8</a:t>
            </a:fld>
            <a:endParaRPr lang="en-US" dirty="0">
              <a:solidFill>
                <a:srgbClr val="159839"/>
              </a:solidFill>
            </a:endParaRPr>
          </a:p>
        </p:txBody>
      </p:sp>
      <p:graphicFrame>
        <p:nvGraphicFramePr>
          <p:cNvPr id="10" name="Table 9">
            <a:extLst>
              <a:ext uri="{FF2B5EF4-FFF2-40B4-BE49-F238E27FC236}">
                <a16:creationId xmlns:a16="http://schemas.microsoft.com/office/drawing/2014/main" id="{F3A42818-E4CA-0B51-37C7-FCD52FAFC64C}"/>
              </a:ext>
            </a:extLst>
          </p:cNvPr>
          <p:cNvGraphicFramePr>
            <a:graphicFrameLocks noGrp="1"/>
          </p:cNvGraphicFramePr>
          <p:nvPr/>
        </p:nvGraphicFramePr>
        <p:xfrm>
          <a:off x="1964016" y="983679"/>
          <a:ext cx="8332128" cy="4609914"/>
        </p:xfrm>
        <a:graphic>
          <a:graphicData uri="http://schemas.openxmlformats.org/drawingml/2006/table">
            <a:tbl>
              <a:tblPr firstRow="1" bandRow="1">
                <a:tableStyleId>{5C22544A-7EE6-4342-B048-85BDC9FD1C3A}</a:tableStyleId>
              </a:tblPr>
              <a:tblGrid>
                <a:gridCol w="4665384">
                  <a:extLst>
                    <a:ext uri="{9D8B030D-6E8A-4147-A177-3AD203B41FA5}">
                      <a16:colId xmlns:a16="http://schemas.microsoft.com/office/drawing/2014/main" val="20000"/>
                    </a:ext>
                  </a:extLst>
                </a:gridCol>
                <a:gridCol w="3666744">
                  <a:extLst>
                    <a:ext uri="{9D8B030D-6E8A-4147-A177-3AD203B41FA5}">
                      <a16:colId xmlns:a16="http://schemas.microsoft.com/office/drawing/2014/main" val="20001"/>
                    </a:ext>
                  </a:extLst>
                </a:gridCol>
              </a:tblGrid>
              <a:tr h="615899">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78782">
                <a:tc>
                  <a:txBody>
                    <a:bodyPr/>
                    <a:lstStyle/>
                    <a:p>
                      <a:pPr algn="l"/>
                      <a:r>
                        <a:rPr lang="en-US" sz="1600" dirty="0"/>
                        <a:t>4. Close the student achievement gap with general education and students with disabilities. </a:t>
                      </a:r>
                    </a:p>
                  </a:txBody>
                  <a:tcPr/>
                </a:tc>
                <a:tc>
                  <a:txBody>
                    <a:bodyPr/>
                    <a:lstStyle/>
                    <a:p>
                      <a:pPr marL="285750" indent="-285750" algn="l">
                        <a:buFont typeface="Arial" panose="020B0604020202020204" pitchFamily="34" charset="0"/>
                        <a:buChar char="•"/>
                      </a:pPr>
                      <a:r>
                        <a:rPr lang="en-US" sz="1600" dirty="0"/>
                        <a:t>A focus on subgroups ensures all students are a part of the instructional planning process. </a:t>
                      </a:r>
                    </a:p>
                  </a:txBody>
                  <a:tcPr/>
                </a:tc>
                <a:extLst>
                  <a:ext uri="{0D108BD9-81ED-4DB2-BD59-A6C34878D82A}">
                    <a16:rowId xmlns:a16="http://schemas.microsoft.com/office/drawing/2014/main" val="10001"/>
                  </a:ext>
                </a:extLst>
              </a:tr>
              <a:tr h="1141666">
                <a:tc>
                  <a:txBody>
                    <a:bodyPr/>
                    <a:lstStyle/>
                    <a:p>
                      <a:pPr algn="l"/>
                      <a:r>
                        <a:rPr lang="en-US" sz="1600" dirty="0"/>
                        <a:t>5. Implement STEAM-enriched curriculum to drive interdisciplinary and project-based teaching </a:t>
                      </a:r>
                    </a:p>
                    <a:p>
                      <a:pPr algn="l"/>
                      <a:r>
                        <a:rPr lang="en-US" sz="1600" dirty="0"/>
                        <a:t>and learning approaches.</a:t>
                      </a:r>
                    </a:p>
                  </a:txBody>
                  <a:tcPr/>
                </a:tc>
                <a:tc>
                  <a:txBody>
                    <a:bodyPr/>
                    <a:lstStyle/>
                    <a:p>
                      <a:pPr marL="285750" indent="-285750" algn="l">
                        <a:buFont typeface="Arial" panose="020B0604020202020204" pitchFamily="34" charset="0"/>
                        <a:buChar char="•"/>
                      </a:pPr>
                      <a:r>
                        <a:rPr lang="en-US" sz="1600" dirty="0"/>
                        <a:t>Interdisciplinary teaching provides opportunities for students to develop a deeper understanding of content. </a:t>
                      </a:r>
                    </a:p>
                  </a:txBody>
                  <a:tcPr/>
                </a:tc>
                <a:extLst>
                  <a:ext uri="{0D108BD9-81ED-4DB2-BD59-A6C34878D82A}">
                    <a16:rowId xmlns:a16="http://schemas.microsoft.com/office/drawing/2014/main" val="10002"/>
                  </a:ext>
                </a:extLst>
              </a:tr>
              <a:tr h="1141666">
                <a:tc>
                  <a:txBody>
                    <a:bodyPr/>
                    <a:lstStyle/>
                    <a:p>
                      <a:pPr algn="l"/>
                      <a:r>
                        <a:rPr lang="en-US" sz="1600" dirty="0"/>
                        <a:t>6. Prepare all students to have the essential life skills to be self-aware, collaborative, and </a:t>
                      </a:r>
                    </a:p>
                    <a:p>
                      <a:pPr algn="l"/>
                      <a:r>
                        <a:rPr lang="en-US" sz="1600" dirty="0"/>
                        <a:t>accepting of diversity. </a:t>
                      </a:r>
                    </a:p>
                  </a:txBody>
                  <a:tcPr/>
                </a:tc>
                <a:tc>
                  <a:txBody>
                    <a:bodyPr/>
                    <a:lstStyle/>
                    <a:p>
                      <a:pPr marL="285750" indent="-285750" algn="l">
                        <a:buFont typeface="Arial" panose="020B0604020202020204" pitchFamily="34" charset="0"/>
                        <a:buChar char="•"/>
                      </a:pPr>
                      <a:r>
                        <a:rPr lang="en-US" sz="1600" dirty="0"/>
                        <a:t>An intentional focus on developing social skills is critical to middle school learns.  </a:t>
                      </a:r>
                    </a:p>
                  </a:txBody>
                  <a:tcPr/>
                </a:tc>
                <a:extLst>
                  <a:ext uri="{0D108BD9-81ED-4DB2-BD59-A6C34878D82A}">
                    <a16:rowId xmlns:a16="http://schemas.microsoft.com/office/drawing/2014/main" val="10003"/>
                  </a:ext>
                </a:extLst>
              </a:tr>
              <a:tr h="671313">
                <a:tc>
                  <a:txBody>
                    <a:bodyPr/>
                    <a:lstStyle/>
                    <a:p>
                      <a:pPr algn="l"/>
                      <a:r>
                        <a:rPr lang="en-US" sz="1600" dirty="0"/>
                        <a:t>7. Ensure systems and resources are aligned with school priorities</a:t>
                      </a:r>
                    </a:p>
                  </a:txBody>
                  <a:tcPr/>
                </a:tc>
                <a:tc>
                  <a:txBody>
                    <a:bodyPr/>
                    <a:lstStyle/>
                    <a:p>
                      <a:pPr marL="285750" indent="-285750" algn="l">
                        <a:buFont typeface="Arial" panose="020B0604020202020204" pitchFamily="34" charset="0"/>
                        <a:buChar char="•"/>
                      </a:pPr>
                      <a:r>
                        <a:rPr lang="en-US" sz="1600" dirty="0"/>
                        <a:t>Ensuring systems and recourses are aligned with priorities optimizes human and financial capital. </a:t>
                      </a:r>
                    </a:p>
                  </a:txBody>
                  <a:tcPr/>
                </a:tc>
                <a:extLst>
                  <a:ext uri="{0D108BD9-81ED-4DB2-BD59-A6C34878D82A}">
                    <a16:rowId xmlns:a16="http://schemas.microsoft.com/office/drawing/2014/main" val="2828316440"/>
                  </a:ext>
                </a:extLst>
              </a:tr>
            </a:tbl>
          </a:graphicData>
        </a:graphic>
      </p:graphicFrame>
    </p:spTree>
    <p:extLst>
      <p:ext uri="{BB962C8B-B14F-4D97-AF65-F5344CB8AC3E}">
        <p14:creationId xmlns:p14="http://schemas.microsoft.com/office/powerpoint/2010/main" val="119595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Descriptions of Strategic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Breakout Categories</a:t>
            </a:r>
          </a:p>
        </p:txBody>
      </p:sp>
      <p:sp>
        <p:nvSpPr>
          <p:cNvPr id="5" name="TextBox 4"/>
          <p:cNvSpPr txBox="1"/>
          <p:nvPr/>
        </p:nvSpPr>
        <p:spPr>
          <a:xfrm>
            <a:off x="476250" y="2027240"/>
            <a:ext cx="10677525" cy="3785652"/>
          </a:xfrm>
          <a:prstGeom prst="rect">
            <a:avLst/>
          </a:prstGeom>
          <a:noFill/>
        </p:spPr>
        <p:txBody>
          <a:bodyPr wrap="square" lIns="91440" tIns="45720" rIns="91440" bIns="45720" rtlCol="0" anchor="t">
            <a:spAutoFit/>
          </a:bodyPr>
          <a:lstStyle/>
          <a:p>
            <a:pPr marL="400050" indent="-400050">
              <a:buFont typeface="+mj-lt"/>
              <a:buAutoNum type="arabicPeriod"/>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Priorities:</a:t>
            </a:r>
            <a:r>
              <a:rPr kumimoji="0" lang="en-US" sz="2400" b="1" i="0" u="none" strike="noStrike" kern="1200" cap="none" spc="0" normalizeH="0" baseline="0" noProof="0">
                <a:ln>
                  <a:noFill/>
                </a:ln>
                <a:solidFill>
                  <a:prstClr val="black"/>
                </a:solidFill>
                <a:effectLst/>
                <a:uLnTx/>
                <a:uFillTx/>
                <a:latin typeface="Calibri"/>
                <a:ea typeface="Calibri"/>
                <a:cs typeface="Calibri"/>
              </a:rPr>
              <a:t> </a:t>
            </a:r>
            <a:r>
              <a:rPr lang="en-US" sz="2400">
                <a:solidFill>
                  <a:prstClr val="black"/>
                </a:solidFill>
                <a:latin typeface="Calibri"/>
                <a:ea typeface="Calibri"/>
                <a:cs typeface="Calibri"/>
              </a:rPr>
              <a:t>FY25 </a:t>
            </a:r>
            <a:r>
              <a:rPr kumimoji="0" lang="en-US" sz="2400" b="0" i="0" u="none" strike="noStrike" kern="1200" cap="none" spc="0" normalizeH="0" baseline="0" noProof="0">
                <a:ln>
                  <a:noFill/>
                </a:ln>
                <a:solidFill>
                  <a:prstClr val="black"/>
                </a:solidFill>
                <a:effectLst/>
                <a:uLnTx/>
                <a:uFillTx/>
                <a:latin typeface="Calibri"/>
                <a:ea typeface="Calibri"/>
                <a:cs typeface="Calibri"/>
              </a:rPr>
              <a:t>funding </a:t>
            </a:r>
            <a:r>
              <a:rPr kumimoji="0" lang="en-US" sz="2400" b="0" i="0" u="sng" strike="noStrike" kern="1200" cap="none" spc="0" normalizeH="0" baseline="0" noProof="0">
                <a:ln>
                  <a:noFill/>
                </a:ln>
                <a:solidFill>
                  <a:prstClr val="black"/>
                </a:solidFill>
                <a:effectLst/>
                <a:uLnTx/>
                <a:uFillTx/>
                <a:latin typeface="Calibri"/>
                <a:ea typeface="Calibri"/>
                <a:cs typeface="Calibri"/>
              </a:rPr>
              <a:t>priorities</a:t>
            </a:r>
            <a:r>
              <a:rPr kumimoji="0" lang="en-US" sz="2400" b="0" i="0" u="none" strike="noStrike" kern="1200" cap="none" spc="0" normalizeH="0" baseline="0" noProof="0">
                <a:ln>
                  <a:noFill/>
                </a:ln>
                <a:solidFill>
                  <a:prstClr val="black"/>
                </a:solidFill>
                <a:effectLst/>
                <a:uLnTx/>
                <a:uFillTx/>
                <a:latin typeface="Calibri"/>
                <a:ea typeface="Calibri"/>
                <a:cs typeface="Calibri"/>
              </a:rPr>
              <a:t> from the school’s strategic plan, ranked by the order of importance.</a:t>
            </a:r>
            <a:r>
              <a:rPr lang="en-US" sz="2400">
                <a:solidFill>
                  <a:prstClr val="black"/>
                </a:solidFill>
                <a:latin typeface="Calibri"/>
                <a:ea typeface="Calibri"/>
                <a:cs typeface="Calibri"/>
              </a:rPr>
              <a:t> </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APS Five Focus Area:</a:t>
            </a:r>
            <a:r>
              <a:rPr kumimoji="0" lang="en-US" sz="2400" b="1"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a:ln>
                  <a:noFill/>
                </a:ln>
                <a:solidFill>
                  <a:prstClr val="black"/>
                </a:solidFill>
                <a:effectLst/>
                <a:uLnTx/>
                <a:uFillTx/>
                <a:latin typeface="Calibri"/>
                <a:ea typeface="Calibri"/>
                <a:cs typeface="Calibri"/>
              </a:rPr>
              <a:t>What part of the APS Five is the priority aligned to?</a:t>
            </a:r>
            <a:endParaRPr lang="en-US" sz="2400" b="0" i="0" u="none" strike="noStrike" kern="1200" cap="none" spc="0" normalizeH="0" baseline="0" noProof="0">
              <a:ln>
                <a:noFill/>
              </a:ln>
              <a:solidFill>
                <a:prstClr val="black"/>
              </a:solidFill>
              <a:effectLst/>
              <a:uLnTx/>
              <a:uFillTx/>
              <a:latin typeface="Calibri"/>
              <a:ea typeface="Calibri"/>
              <a:cs typeface="Calibri"/>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Strategies:</a:t>
            </a:r>
            <a:r>
              <a:rPr kumimoji="0" lang="en-US" sz="2400" b="1"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a:ln>
                  <a:noFill/>
                </a:ln>
                <a:solidFill>
                  <a:prstClr val="black"/>
                </a:solidFill>
                <a:effectLst/>
                <a:uLnTx/>
                <a:uFillTx/>
                <a:latin typeface="Calibri"/>
                <a:ea typeface="Calibri"/>
                <a:cs typeface="Calibri"/>
              </a:rPr>
              <a:t>Lays out specific objectives for school’s improvement.</a:t>
            </a:r>
            <a:endParaRPr lang="en-US" sz="2400" b="0" i="0" u="none" strike="noStrike" kern="1200" cap="none" spc="0" normalizeH="0" baseline="0" noProof="0">
              <a:ln>
                <a:noFill/>
              </a:ln>
              <a:solidFill>
                <a:prstClr val="black"/>
              </a:solidFill>
              <a:effectLst/>
              <a:uLnTx/>
              <a:uFillTx/>
              <a:latin typeface="Calibri"/>
              <a:ea typeface="Calibri"/>
              <a:cs typeface="Calibri"/>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indent="-400050">
              <a:buFont typeface="+mj-lt"/>
              <a:buAutoNum type="arabicPeriod"/>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Request: </a:t>
            </a:r>
            <a:r>
              <a:rPr kumimoji="0" lang="en-US" sz="2400" b="0" i="0" u="none" strike="noStrike" kern="1200" cap="none" spc="0" normalizeH="0" baseline="0" noProof="0">
                <a:ln>
                  <a:noFill/>
                </a:ln>
                <a:solidFill>
                  <a:prstClr val="black"/>
                </a:solidFill>
                <a:effectLst/>
                <a:uLnTx/>
                <a:uFillTx/>
                <a:latin typeface="Calibri"/>
                <a:ea typeface="Calibri"/>
                <a:cs typeface="Calibri"/>
              </a:rPr>
              <a:t>“The Ask”</a:t>
            </a:r>
            <a:r>
              <a:rPr lang="en-US" sz="2400">
                <a:solidFill>
                  <a:prstClr val="black"/>
                </a:solidFill>
                <a:latin typeface="Calibri"/>
                <a:ea typeface="Calibri"/>
                <a:cs typeface="Calibri"/>
              </a:rPr>
              <a:t> </a:t>
            </a:r>
            <a:r>
              <a:rPr kumimoji="0" lang="en-US" sz="2400" b="0" i="0" u="none" strike="noStrike" kern="1200" cap="none" spc="0" normalizeH="0" baseline="0" noProof="0">
                <a:ln>
                  <a:noFill/>
                </a:ln>
                <a:solidFill>
                  <a:prstClr val="black"/>
                </a:solidFill>
                <a:effectLst/>
                <a:uLnTx/>
                <a:uFillTx/>
                <a:latin typeface="Calibri"/>
                <a:ea typeface="Calibri"/>
                <a:cs typeface="Calibri"/>
              </a:rPr>
              <a:t> What needs to be funded in order to support the strategy?</a:t>
            </a:r>
            <a:r>
              <a:rPr lang="en-US" sz="2400">
                <a:solidFill>
                  <a:prstClr val="black"/>
                </a:solidFill>
                <a:latin typeface="Calibri"/>
                <a:ea typeface="Calibri"/>
                <a:cs typeface="Calibri"/>
              </a:rPr>
              <a:t>  </a:t>
            </a:r>
            <a:endParaRPr lang="en-US" sz="2400" b="0"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Amount:</a:t>
            </a:r>
            <a:r>
              <a:rPr kumimoji="0" lang="en-US" sz="2400" b="0" i="0" u="none" strike="noStrike" kern="1200" cap="none" spc="0" normalizeH="0" baseline="0" noProof="0">
                <a:ln>
                  <a:noFill/>
                </a:ln>
                <a:solidFill>
                  <a:prstClr val="black"/>
                </a:solidFill>
                <a:effectLst/>
                <a:uLnTx/>
                <a:uFillTx/>
                <a:latin typeface="Calibri"/>
                <a:ea typeface="Calibri"/>
                <a:cs typeface="Calibri"/>
              </a:rPr>
              <a:t> What is the cost associated with the Request?</a:t>
            </a:r>
            <a:endParaRPr lang="en-US" sz="2400" b="0" i="0" u="none" strike="noStrike" kern="1200" cap="none" spc="0" normalizeH="0" baseline="0" noProof="0">
              <a:ln>
                <a:noFill/>
              </a:ln>
              <a:solidFill>
                <a:prstClr val="black"/>
              </a:solidFill>
              <a:effectLst/>
              <a:uLnTx/>
              <a:uFillTx/>
              <a:latin typeface="Calibri"/>
              <a:ea typeface="Calibri"/>
              <a:cs typeface="Calibri"/>
            </a:endParaRP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37266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Fac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021 School Budgeting Workshop Template" id="{04DBA474-9D2F-41A5-B50F-EC6E7EE65FD2}" vid="{56851ABD-F05D-4AF1-B253-5731A9DC0AB4}"/>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136758a-e7f7-4029-9cdc-709c7a6ff021">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6" ma:contentTypeDescription="Create a new document." ma:contentTypeScope="" ma:versionID="d3e1e996098012709ec36ed5039f1c5c">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9441e7c3fbae7088efd2e25db08152b5"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0D824-1F42-4605-A966-FFCBCF63520E}">
  <ds:schemaRefs>
    <ds:schemaRef ds:uri="8dcae609-94e2-4108-915c-852935aa21ad"/>
    <ds:schemaRef ds:uri="http://purl.org/dc/elements/1.1/"/>
    <ds:schemaRef ds:uri="http://schemas.microsoft.com/office/2006/metadata/properties"/>
    <ds:schemaRef ds:uri="e136758a-e7f7-4029-9cdc-709c7a6ff02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90E91726-730E-4E2D-A873-BB5B380DA9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372</TotalTime>
  <Words>2681</Words>
  <Application>Microsoft Office PowerPoint</Application>
  <PresentationFormat>Widescreen</PresentationFormat>
  <Paragraphs>350</Paragraphs>
  <Slides>22</Slides>
  <Notes>17</Notes>
  <HiddenSlides>0</HiddenSlides>
  <MMClips>0</MMClips>
  <ScaleCrop>false</ScaleCrop>
  <HeadingPairs>
    <vt:vector size="6" baseType="variant">
      <vt:variant>
        <vt:lpstr>Fonts Used</vt:lpstr>
      </vt:variant>
      <vt:variant>
        <vt:i4>11</vt:i4>
      </vt:variant>
      <vt:variant>
        <vt:lpstr>Theme</vt:lpstr>
      </vt:variant>
      <vt:variant>
        <vt:i4>13</vt:i4>
      </vt:variant>
      <vt:variant>
        <vt:lpstr>Slide Titles</vt:lpstr>
      </vt:variant>
      <vt:variant>
        <vt:i4>22</vt:i4>
      </vt:variant>
    </vt:vector>
  </HeadingPairs>
  <TitlesOfParts>
    <vt:vector size="46" baseType="lpstr">
      <vt:lpstr>Arial</vt:lpstr>
      <vt:lpstr>Arial Black</vt:lpstr>
      <vt:lpstr>Berlin Sans FB Demi</vt:lpstr>
      <vt:lpstr>Calibri</vt:lpstr>
      <vt:lpstr>Century Schoolbook</vt:lpstr>
      <vt:lpstr>Noto Sans Symbols</vt:lpstr>
      <vt:lpstr>Sabon Next LT</vt:lpstr>
      <vt:lpstr>Symbol</vt:lpstr>
      <vt:lpstr>Tenorite</vt:lpstr>
      <vt:lpstr>Times New Roman</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Facet</vt:lpstr>
      <vt:lpstr>John Lewis Invictus Academy  Budget Feedback Meeting</vt:lpstr>
      <vt:lpstr>Norms</vt:lpstr>
      <vt:lpstr>GO Team Budget Development Process</vt:lpstr>
      <vt:lpstr>PowerPoint Presentation</vt:lpstr>
      <vt:lpstr>Budget Feedback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of reserve and Holdback funds</vt:lpstr>
      <vt:lpstr>PowerPoint Presentation</vt:lpstr>
      <vt:lpstr>Summary of position Changes to Support the Strategic Plan</vt:lpstr>
      <vt:lpstr>Questions for the GO Team to Consider and Discuss</vt:lpstr>
      <vt:lpstr>Where We’re Going?</vt:lpstr>
      <vt:lpstr>What’s Next?</vt:lpstr>
      <vt:lpstr>Thank you</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Haddock, Sharonda</cp:lastModifiedBy>
  <cp:revision>3</cp:revision>
  <cp:lastPrinted>2020-01-13T18:18:48Z</cp:lastPrinted>
  <dcterms:created xsi:type="dcterms:W3CDTF">2014-12-15T21:46:52Z</dcterms:created>
  <dcterms:modified xsi:type="dcterms:W3CDTF">2024-02-29T02:12:15Z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ies>
</file>